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4" r:id="rId6"/>
    <p:sldId id="258" r:id="rId7"/>
    <p:sldId id="262" r:id="rId8"/>
    <p:sldId id="263" r:id="rId9"/>
    <p:sldId id="266" r:id="rId10"/>
    <p:sldId id="267" r:id="rId11"/>
    <p:sldId id="268" r:id="rId12"/>
    <p:sldId id="269" r:id="rId13"/>
    <p:sldId id="270" r:id="rId14"/>
    <p:sldId id="273" r:id="rId15"/>
    <p:sldId id="274" r:id="rId16"/>
    <p:sldId id="272" r:id="rId17"/>
    <p:sldId id="275" r:id="rId18"/>
    <p:sldId id="276"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3F51C50-B9A6-4E71-BF30-FA129286C869}" type="datetimeFigureOut">
              <a:rPr lang="en-CA" smtClean="0"/>
              <a:t>2020-01-06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392156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F51C50-B9A6-4E71-BF30-FA129286C869}" type="datetimeFigureOut">
              <a:rPr lang="en-CA" smtClean="0"/>
              <a:t>2020-01-06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84226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F51C50-B9A6-4E71-BF30-FA129286C869}" type="datetimeFigureOut">
              <a:rPr lang="en-CA" smtClean="0"/>
              <a:t>2020-01-06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12615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F51C50-B9A6-4E71-BF30-FA129286C869}" type="datetimeFigureOut">
              <a:rPr lang="en-CA" smtClean="0"/>
              <a:t>2020-01-06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380990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51C50-B9A6-4E71-BF30-FA129286C869}" type="datetimeFigureOut">
              <a:rPr lang="en-CA" smtClean="0"/>
              <a:t>2020-01-06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56090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3F51C50-B9A6-4E71-BF30-FA129286C869}" type="datetimeFigureOut">
              <a:rPr lang="en-CA" smtClean="0"/>
              <a:t>2020-01-06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86600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3F51C50-B9A6-4E71-BF30-FA129286C869}" type="datetimeFigureOut">
              <a:rPr lang="en-CA" smtClean="0"/>
              <a:t>2020-01-06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371588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3F51C50-B9A6-4E71-BF30-FA129286C869}" type="datetimeFigureOut">
              <a:rPr lang="en-CA" smtClean="0"/>
              <a:t>2020-01-06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3880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51C50-B9A6-4E71-BF30-FA129286C869}" type="datetimeFigureOut">
              <a:rPr lang="en-CA" smtClean="0"/>
              <a:t>2020-01-06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6822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51C50-B9A6-4E71-BF30-FA129286C869}" type="datetimeFigureOut">
              <a:rPr lang="en-CA" smtClean="0"/>
              <a:t>2020-01-06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24595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51C50-B9A6-4E71-BF30-FA129286C869}" type="datetimeFigureOut">
              <a:rPr lang="en-CA" smtClean="0"/>
              <a:t>2020-01-06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3EB90B-3C4B-4043-9639-6C3FF1A788FE}" type="slidenum">
              <a:rPr lang="en-CA" smtClean="0"/>
              <a:t>‹#›</a:t>
            </a:fld>
            <a:endParaRPr lang="en-CA"/>
          </a:p>
        </p:txBody>
      </p:sp>
    </p:spTree>
    <p:extLst>
      <p:ext uri="{BB962C8B-B14F-4D97-AF65-F5344CB8AC3E}">
        <p14:creationId xmlns:p14="http://schemas.microsoft.com/office/powerpoint/2010/main" val="17156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51C50-B9A6-4E71-BF30-FA129286C869}" type="datetimeFigureOut">
              <a:rPr lang="en-CA" smtClean="0"/>
              <a:t>2020-01-06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EB90B-3C4B-4043-9639-6C3FF1A788FE}" type="slidenum">
              <a:rPr lang="en-CA" smtClean="0"/>
              <a:t>‹#›</a:t>
            </a:fld>
            <a:endParaRPr lang="en-CA"/>
          </a:p>
        </p:txBody>
      </p:sp>
    </p:spTree>
    <p:extLst>
      <p:ext uri="{BB962C8B-B14F-4D97-AF65-F5344CB8AC3E}">
        <p14:creationId xmlns:p14="http://schemas.microsoft.com/office/powerpoint/2010/main" val="243500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sa.gluskin@tdsb.on.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Studying for Exams</a:t>
            </a:r>
            <a:endParaRPr lang="en-CA" dirty="0"/>
          </a:p>
        </p:txBody>
      </p:sp>
      <p:sp>
        <p:nvSpPr>
          <p:cNvPr id="3" name="Subtitle 2"/>
          <p:cNvSpPr>
            <a:spLocks noGrp="1"/>
          </p:cNvSpPr>
          <p:nvPr>
            <p:ph type="subTitle" idx="1"/>
          </p:nvPr>
        </p:nvSpPr>
        <p:spPr/>
        <p:txBody>
          <a:bodyPr>
            <a:normAutofit fontScale="70000" lnSpcReduction="20000"/>
          </a:bodyPr>
          <a:lstStyle/>
          <a:p>
            <a:r>
              <a:rPr lang="en-CA" dirty="0" smtClean="0"/>
              <a:t>Ms. </a:t>
            </a:r>
            <a:r>
              <a:rPr lang="en-CA" dirty="0" err="1" smtClean="0"/>
              <a:t>Gluskin</a:t>
            </a:r>
            <a:r>
              <a:rPr lang="en-CA" dirty="0" smtClean="0"/>
              <a:t>, Student Success Teacher,  York Mills CI</a:t>
            </a:r>
          </a:p>
          <a:p>
            <a:r>
              <a:rPr lang="en-CA" dirty="0" smtClean="0">
                <a:hlinkClick r:id="rId2"/>
              </a:rPr>
              <a:t>risa.gluskin@tdsb.on.ca</a:t>
            </a:r>
            <a:endParaRPr lang="en-CA" dirty="0" smtClean="0"/>
          </a:p>
          <a:p>
            <a:r>
              <a:rPr lang="en-CA" dirty="0" smtClean="0"/>
              <a:t>gluskin.ca</a:t>
            </a:r>
          </a:p>
          <a:p>
            <a:r>
              <a:rPr lang="en-CA" dirty="0" smtClean="0"/>
              <a:t>January 2020</a:t>
            </a:r>
          </a:p>
          <a:p>
            <a:endParaRPr lang="en-CA" dirty="0"/>
          </a:p>
        </p:txBody>
      </p:sp>
    </p:spTree>
    <p:extLst>
      <p:ext uri="{BB962C8B-B14F-4D97-AF65-F5344CB8AC3E}">
        <p14:creationId xmlns:p14="http://schemas.microsoft.com/office/powerpoint/2010/main" val="1993793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b="1" dirty="0" smtClean="0"/>
              <a:t>Active</a:t>
            </a:r>
            <a:r>
              <a:rPr lang="en-CA" dirty="0" smtClean="0"/>
              <a:t> Studying</a:t>
            </a:r>
            <a:endParaRPr lang="en-CA" dirty="0"/>
          </a:p>
        </p:txBody>
      </p:sp>
      <p:sp>
        <p:nvSpPr>
          <p:cNvPr id="6" name="Content Placeholder 5"/>
          <p:cNvSpPr>
            <a:spLocks noGrp="1"/>
          </p:cNvSpPr>
          <p:nvPr>
            <p:ph idx="1"/>
          </p:nvPr>
        </p:nvSpPr>
        <p:spPr/>
        <p:txBody>
          <a:bodyPr/>
          <a:lstStyle/>
          <a:p>
            <a:r>
              <a:rPr lang="en-CA" dirty="0" smtClean="0"/>
              <a:t>Label blank diagrams</a:t>
            </a:r>
          </a:p>
          <a:p>
            <a:endParaRPr lang="en-CA" dirty="0"/>
          </a:p>
        </p:txBody>
      </p:sp>
      <p:pic>
        <p:nvPicPr>
          <p:cNvPr id="6146" name="Picture 2" descr="C:\Users\011068\AppData\Local\Microsoft\Windows\INetCache\IE\WZ7GMJFB\heart-diagra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628800"/>
            <a:ext cx="3532434" cy="419944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011068\AppData\Local\Microsoft\Windows\INetCache\IE\UE1YKI3Q\265px-Freytags_pyramid.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50" y="2708919"/>
            <a:ext cx="4696710" cy="31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59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Active</a:t>
            </a:r>
            <a:r>
              <a:rPr lang="en-CA" dirty="0" smtClean="0"/>
              <a:t> Studying</a:t>
            </a:r>
            <a:endParaRPr lang="en-CA" dirty="0"/>
          </a:p>
        </p:txBody>
      </p:sp>
      <p:sp>
        <p:nvSpPr>
          <p:cNvPr id="3" name="Content Placeholder 2"/>
          <p:cNvSpPr>
            <a:spLocks noGrp="1"/>
          </p:cNvSpPr>
          <p:nvPr>
            <p:ph idx="1"/>
          </p:nvPr>
        </p:nvSpPr>
        <p:spPr/>
        <p:txBody>
          <a:bodyPr/>
          <a:lstStyle/>
          <a:p>
            <a:r>
              <a:rPr lang="en-CA" dirty="0" smtClean="0"/>
              <a:t>Make charts and fill them in</a:t>
            </a:r>
          </a:p>
          <a:p>
            <a:pPr lvl="1"/>
            <a:r>
              <a:rPr lang="en-CA" dirty="0" smtClean="0"/>
              <a:t>E.g., key vocabulary words</a:t>
            </a:r>
          </a:p>
          <a:p>
            <a:pPr marL="0" indent="0">
              <a:buNone/>
            </a:pPr>
            <a:endParaRPr lang="en-CA" dirty="0" smtClean="0"/>
          </a:p>
          <a:p>
            <a:endParaRPr lang="en-C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068960"/>
            <a:ext cx="8277225" cy="300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6804248" y="1844824"/>
            <a:ext cx="0" cy="12961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20272" y="1844824"/>
            <a:ext cx="1512168" cy="1477328"/>
          </a:xfrm>
          <a:prstGeom prst="rect">
            <a:avLst/>
          </a:prstGeom>
          <a:noFill/>
        </p:spPr>
        <p:txBody>
          <a:bodyPr wrap="square" rtlCol="0">
            <a:spAutoFit/>
          </a:bodyPr>
          <a:lstStyle/>
          <a:p>
            <a:r>
              <a:rPr lang="en-CA" dirty="0" smtClean="0"/>
              <a:t>The 3</a:t>
            </a:r>
            <a:r>
              <a:rPr lang="en-CA" baseline="30000" dirty="0" smtClean="0"/>
              <a:t>rd</a:t>
            </a:r>
            <a:r>
              <a:rPr lang="en-CA" dirty="0" smtClean="0"/>
              <a:t> column is the key! </a:t>
            </a:r>
            <a:r>
              <a:rPr lang="en-CA" b="1" dirty="0" smtClean="0"/>
              <a:t>A way to jog your memory.</a:t>
            </a:r>
            <a:endParaRPr lang="en-CA" b="1" dirty="0"/>
          </a:p>
        </p:txBody>
      </p:sp>
    </p:spTree>
    <p:extLst>
      <p:ext uri="{BB962C8B-B14F-4D97-AF65-F5344CB8AC3E}">
        <p14:creationId xmlns:p14="http://schemas.microsoft.com/office/powerpoint/2010/main" val="87814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Summarize</a:t>
            </a:r>
            <a:endParaRPr lang="en-CA" dirty="0"/>
          </a:p>
        </p:txBody>
      </p:sp>
      <p:sp>
        <p:nvSpPr>
          <p:cNvPr id="3" name="Content Placeholder 2"/>
          <p:cNvSpPr>
            <a:spLocks noGrp="1"/>
          </p:cNvSpPr>
          <p:nvPr>
            <p:ph idx="1"/>
          </p:nvPr>
        </p:nvSpPr>
        <p:spPr/>
        <p:txBody>
          <a:bodyPr/>
          <a:lstStyle/>
          <a:p>
            <a:r>
              <a:rPr lang="en-CA" dirty="0" smtClean="0"/>
              <a:t>Boil something big down to something small.</a:t>
            </a:r>
            <a:endParaRPr lang="en-CA" dirty="0"/>
          </a:p>
        </p:txBody>
      </p:sp>
      <p:pic>
        <p:nvPicPr>
          <p:cNvPr id="7170" name="Picture 2" descr="C:\Users\011068\AppData\Local\Microsoft\Windows\INetCache\IE\WZ7GMJFB\4496554423_2339ae3ff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346719"/>
            <a:ext cx="4307201" cy="410907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011068\AppData\Local\Microsoft\Windows\INetCache\IE\UE1YKI3Q\note-34670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9900" y="3501008"/>
            <a:ext cx="2713356" cy="193326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011068\AppData\Local\Microsoft\Windows\INetCache\IE\LRMPOJJY\stickynotesummaries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2924944"/>
            <a:ext cx="2780928" cy="278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050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Memory Joggers</a:t>
            </a:r>
            <a:endParaRPr lang="en-CA" dirty="0"/>
          </a:p>
        </p:txBody>
      </p:sp>
      <p:sp>
        <p:nvSpPr>
          <p:cNvPr id="3" name="Content Placeholder 2"/>
          <p:cNvSpPr>
            <a:spLocks noGrp="1"/>
          </p:cNvSpPr>
          <p:nvPr>
            <p:ph idx="1"/>
          </p:nvPr>
        </p:nvSpPr>
        <p:spPr/>
        <p:txBody>
          <a:bodyPr/>
          <a:lstStyle/>
          <a:p>
            <a:r>
              <a:rPr lang="en-CA" dirty="0">
                <a:effectLst>
                  <a:outerShdw blurRad="41275" dist="20320" dir="1800000" algn="tl">
                    <a:srgbClr val="000000">
                      <a:alpha val="40000"/>
                    </a:srgbClr>
                  </a:outerShdw>
                </a:effectLst>
              </a:rPr>
              <a:t>Crazy phrases</a:t>
            </a:r>
            <a:r>
              <a:rPr lang="en-CA" b="1" dirty="0">
                <a:effectLst>
                  <a:outerShdw blurRad="41275" dist="20320" dir="1800000" algn="tl">
                    <a:srgbClr val="000000">
                      <a:alpha val="40000"/>
                    </a:srgbClr>
                  </a:outerShdw>
                </a:effectLst>
              </a:rPr>
              <a:t> </a:t>
            </a:r>
            <a:r>
              <a:rPr lang="en-CA" dirty="0"/>
              <a:t>for sequences</a:t>
            </a:r>
            <a:endParaRPr lang="en-CA" sz="1600" dirty="0"/>
          </a:p>
          <a:p>
            <a:pPr lvl="1"/>
            <a:r>
              <a:rPr lang="en-CA" dirty="0">
                <a:solidFill>
                  <a:srgbClr val="7030A0"/>
                </a:solidFill>
              </a:rPr>
              <a:t>Lizards wrestle crunchy pretzels is a </a:t>
            </a:r>
            <a:r>
              <a:rPr lang="en-CA" b="1" dirty="0">
                <a:solidFill>
                  <a:srgbClr val="7030A0"/>
                </a:solidFill>
              </a:rPr>
              <a:t>crazy phrase </a:t>
            </a:r>
            <a:r>
              <a:rPr lang="en-CA" dirty="0">
                <a:solidFill>
                  <a:srgbClr val="7030A0"/>
                </a:solidFill>
              </a:rPr>
              <a:t>to help remember how to use this strategy:</a:t>
            </a:r>
            <a:endParaRPr lang="en-CA" sz="1800" dirty="0">
              <a:solidFill>
                <a:srgbClr val="7030A0"/>
              </a:solidFill>
            </a:endParaRPr>
          </a:p>
          <a:p>
            <a:pPr lvl="2"/>
            <a:r>
              <a:rPr lang="en-CA" b="1" dirty="0">
                <a:effectLst>
                  <a:glow rad="45504">
                    <a:schemeClr val="accent1">
                      <a:satMod val="220000"/>
                      <a:alpha val="35000"/>
                    </a:schemeClr>
                  </a:glow>
                </a:effectLst>
              </a:rPr>
              <a:t>L</a:t>
            </a:r>
            <a:r>
              <a:rPr lang="en-CA" dirty="0"/>
              <a:t>ist the information in order</a:t>
            </a:r>
            <a:endParaRPr lang="en-CA" sz="1600" dirty="0"/>
          </a:p>
          <a:p>
            <a:pPr lvl="2"/>
            <a:r>
              <a:rPr lang="en-CA" b="1" dirty="0">
                <a:effectLst>
                  <a:glow rad="45504">
                    <a:schemeClr val="accent1">
                      <a:satMod val="220000"/>
                      <a:alpha val="35000"/>
                    </a:schemeClr>
                  </a:glow>
                </a:effectLst>
              </a:rPr>
              <a:t>W</a:t>
            </a:r>
            <a:r>
              <a:rPr lang="en-CA" dirty="0"/>
              <a:t>rite the first letter from each word</a:t>
            </a:r>
            <a:endParaRPr lang="en-CA" sz="1600" dirty="0"/>
          </a:p>
          <a:p>
            <a:pPr lvl="2"/>
            <a:r>
              <a:rPr lang="en-CA" b="1" dirty="0">
                <a:effectLst>
                  <a:glow rad="45504">
                    <a:schemeClr val="accent1">
                      <a:satMod val="220000"/>
                      <a:alpha val="35000"/>
                    </a:schemeClr>
                  </a:glow>
                </a:effectLst>
              </a:rPr>
              <a:t>C</a:t>
            </a:r>
            <a:r>
              <a:rPr lang="en-CA" dirty="0"/>
              <a:t>reate a silly sentence whose words begin with these letters (should create a good mental image)</a:t>
            </a:r>
            <a:endParaRPr lang="en-CA" sz="1600" dirty="0"/>
          </a:p>
          <a:p>
            <a:pPr lvl="2"/>
            <a:r>
              <a:rPr lang="en-CA" b="1" dirty="0">
                <a:effectLst>
                  <a:glow rad="45504">
                    <a:schemeClr val="accent1">
                      <a:satMod val="220000"/>
                      <a:alpha val="35000"/>
                    </a:schemeClr>
                  </a:glow>
                </a:effectLst>
              </a:rPr>
              <a:t>P</a:t>
            </a:r>
            <a:r>
              <a:rPr lang="en-CA" dirty="0"/>
              <a:t>ractice the sentence until it’s fluent</a:t>
            </a:r>
            <a:endParaRPr lang="en-CA" sz="1600" dirty="0"/>
          </a:p>
          <a:p>
            <a:endParaRPr lang="en-CA" dirty="0"/>
          </a:p>
        </p:txBody>
      </p:sp>
    </p:spTree>
    <p:extLst>
      <p:ext uri="{BB962C8B-B14F-4D97-AF65-F5344CB8AC3E}">
        <p14:creationId xmlns:p14="http://schemas.microsoft.com/office/powerpoint/2010/main" val="91478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Acronyms</a:t>
            </a:r>
            <a:endParaRPr lang="en-CA" dirty="0"/>
          </a:p>
        </p:txBody>
      </p:sp>
      <p:sp>
        <p:nvSpPr>
          <p:cNvPr id="3" name="Content Placeholder 2"/>
          <p:cNvSpPr>
            <a:spLocks noGrp="1"/>
          </p:cNvSpPr>
          <p:nvPr>
            <p:ph idx="1"/>
          </p:nvPr>
        </p:nvSpPr>
        <p:spPr/>
        <p:txBody>
          <a:bodyPr>
            <a:normAutofit fontScale="55000" lnSpcReduction="20000"/>
          </a:bodyPr>
          <a:lstStyle/>
          <a:p>
            <a:pPr marL="0" indent="0">
              <a:buNone/>
            </a:pPr>
            <a:r>
              <a:rPr lang="en-CA" sz="4400" b="1" dirty="0"/>
              <a:t>Acronyms – each letter stands for something</a:t>
            </a:r>
            <a:endParaRPr lang="en-CA" sz="4400" dirty="0"/>
          </a:p>
          <a:p>
            <a:pPr marL="0" indent="0">
              <a:buNone/>
            </a:pPr>
            <a:endParaRPr lang="en-CA" b="1" dirty="0" smtClean="0"/>
          </a:p>
          <a:p>
            <a:pPr marL="0" indent="0">
              <a:buNone/>
            </a:pPr>
            <a:r>
              <a:rPr lang="en-CA" b="1" dirty="0" smtClean="0"/>
              <a:t>BEDMAS</a:t>
            </a:r>
            <a:r>
              <a:rPr lang="en-CA" dirty="0" smtClean="0"/>
              <a:t> </a:t>
            </a:r>
            <a:r>
              <a:rPr lang="en-CA" dirty="0"/>
              <a:t>(Order of operations)</a:t>
            </a:r>
          </a:p>
          <a:p>
            <a:pPr marL="0" lvl="0" indent="0">
              <a:buNone/>
            </a:pPr>
            <a:r>
              <a:rPr lang="en-CA" dirty="0"/>
              <a:t>Brackets</a:t>
            </a:r>
          </a:p>
          <a:p>
            <a:pPr marL="0" lvl="0" indent="0">
              <a:buNone/>
            </a:pPr>
            <a:r>
              <a:rPr lang="en-CA" dirty="0"/>
              <a:t>Exponents</a:t>
            </a:r>
          </a:p>
          <a:p>
            <a:pPr marL="0" lvl="0" indent="0">
              <a:buNone/>
            </a:pPr>
            <a:r>
              <a:rPr lang="en-CA" dirty="0"/>
              <a:t>Division</a:t>
            </a:r>
          </a:p>
          <a:p>
            <a:pPr marL="0" lvl="0" indent="0">
              <a:buNone/>
            </a:pPr>
            <a:r>
              <a:rPr lang="en-CA" dirty="0"/>
              <a:t>Multiplication</a:t>
            </a:r>
          </a:p>
          <a:p>
            <a:pPr marL="0" lvl="0" indent="0">
              <a:buNone/>
            </a:pPr>
            <a:r>
              <a:rPr lang="en-CA" dirty="0"/>
              <a:t>Addition</a:t>
            </a:r>
          </a:p>
          <a:p>
            <a:pPr marL="0" lvl="0" indent="0">
              <a:buNone/>
            </a:pPr>
            <a:r>
              <a:rPr lang="en-CA" dirty="0"/>
              <a:t>Subtraction </a:t>
            </a:r>
          </a:p>
          <a:p>
            <a:pPr marL="0" indent="0">
              <a:buNone/>
            </a:pPr>
            <a:r>
              <a:rPr lang="en-CA" dirty="0"/>
              <a:t> </a:t>
            </a:r>
          </a:p>
          <a:p>
            <a:pPr marL="0" indent="0">
              <a:buNone/>
            </a:pPr>
            <a:r>
              <a:rPr lang="en-CA" b="1" dirty="0"/>
              <a:t>HOMES</a:t>
            </a:r>
            <a:r>
              <a:rPr lang="en-CA" dirty="0"/>
              <a:t> (Great Lakes)</a:t>
            </a:r>
          </a:p>
          <a:p>
            <a:pPr marL="0" lvl="0" indent="0">
              <a:buNone/>
            </a:pPr>
            <a:r>
              <a:rPr lang="en-CA" dirty="0"/>
              <a:t>Huron</a:t>
            </a:r>
          </a:p>
          <a:p>
            <a:pPr marL="0" lvl="0" indent="0">
              <a:buNone/>
            </a:pPr>
            <a:r>
              <a:rPr lang="en-CA" dirty="0"/>
              <a:t>Ontario</a:t>
            </a:r>
          </a:p>
          <a:p>
            <a:pPr marL="0" lvl="0" indent="0">
              <a:buNone/>
            </a:pPr>
            <a:r>
              <a:rPr lang="en-CA" dirty="0"/>
              <a:t>Michigan</a:t>
            </a:r>
          </a:p>
          <a:p>
            <a:pPr marL="0" lvl="0" indent="0">
              <a:buNone/>
            </a:pPr>
            <a:r>
              <a:rPr lang="en-CA" dirty="0"/>
              <a:t>Erie</a:t>
            </a:r>
          </a:p>
          <a:p>
            <a:pPr marL="0" lvl="0" indent="0">
              <a:buNone/>
            </a:pPr>
            <a:r>
              <a:rPr lang="en-CA" dirty="0"/>
              <a:t>Superior</a:t>
            </a:r>
          </a:p>
          <a:p>
            <a:endParaRPr lang="en-CA" dirty="0"/>
          </a:p>
        </p:txBody>
      </p:sp>
    </p:spTree>
    <p:extLst>
      <p:ext uri="{BB962C8B-B14F-4D97-AF65-F5344CB8AC3E}">
        <p14:creationId xmlns:p14="http://schemas.microsoft.com/office/powerpoint/2010/main" val="1261022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Mnemonics</a:t>
            </a:r>
            <a:endParaRPr lang="en-CA" dirty="0"/>
          </a:p>
        </p:txBody>
      </p:sp>
      <p:sp>
        <p:nvSpPr>
          <p:cNvPr id="3" name="Content Placeholder 2"/>
          <p:cNvSpPr>
            <a:spLocks noGrp="1"/>
          </p:cNvSpPr>
          <p:nvPr>
            <p:ph idx="1"/>
          </p:nvPr>
        </p:nvSpPr>
        <p:spPr/>
        <p:txBody>
          <a:bodyPr/>
          <a:lstStyle/>
          <a:p>
            <a:pPr marL="0" indent="0">
              <a:buNone/>
            </a:pPr>
            <a:r>
              <a:rPr lang="en-CA" dirty="0" smtClean="0"/>
              <a:t>A </a:t>
            </a:r>
            <a:r>
              <a:rPr lang="en-CA" dirty="0"/>
              <a:t>phrase in which the first letter of each word represents something important. </a:t>
            </a:r>
          </a:p>
          <a:p>
            <a:pPr lvl="1"/>
            <a:r>
              <a:rPr lang="en-CA" dirty="0"/>
              <a:t>Expressions </a:t>
            </a:r>
          </a:p>
          <a:p>
            <a:pPr lvl="1"/>
            <a:r>
              <a:rPr lang="en-CA" dirty="0" smtClean="0"/>
              <a:t>Names </a:t>
            </a:r>
            <a:endParaRPr lang="en-CA" dirty="0"/>
          </a:p>
          <a:p>
            <a:pPr lvl="1"/>
            <a:r>
              <a:rPr lang="en-CA" dirty="0" smtClean="0"/>
              <a:t>Songs </a:t>
            </a:r>
            <a:endParaRPr lang="en-CA" dirty="0"/>
          </a:p>
          <a:p>
            <a:r>
              <a:rPr lang="en-CA" b="1" dirty="0"/>
              <a:t>M</a:t>
            </a:r>
            <a:r>
              <a:rPr lang="en-CA" dirty="0"/>
              <a:t>y </a:t>
            </a:r>
            <a:r>
              <a:rPr lang="en-CA" b="1" dirty="0"/>
              <a:t>V</a:t>
            </a:r>
            <a:r>
              <a:rPr lang="en-CA" dirty="0"/>
              <a:t>ery </a:t>
            </a:r>
            <a:r>
              <a:rPr lang="en-CA" b="1" dirty="0"/>
              <a:t>E</a:t>
            </a:r>
            <a:r>
              <a:rPr lang="en-CA" dirty="0"/>
              <a:t>asy </a:t>
            </a:r>
            <a:r>
              <a:rPr lang="en-CA" b="1" dirty="0"/>
              <a:t>M</a:t>
            </a:r>
            <a:r>
              <a:rPr lang="en-CA" dirty="0"/>
              <a:t>ethod </a:t>
            </a:r>
            <a:r>
              <a:rPr lang="en-CA" b="1" dirty="0"/>
              <a:t>J</a:t>
            </a:r>
            <a:r>
              <a:rPr lang="en-CA" dirty="0"/>
              <a:t>ust </a:t>
            </a:r>
            <a:r>
              <a:rPr lang="en-CA" b="1" dirty="0"/>
              <a:t>S</a:t>
            </a:r>
            <a:r>
              <a:rPr lang="en-CA" dirty="0"/>
              <a:t>peeds </a:t>
            </a:r>
            <a:r>
              <a:rPr lang="en-CA" b="1" dirty="0"/>
              <a:t>U</a:t>
            </a:r>
            <a:r>
              <a:rPr lang="en-CA" dirty="0"/>
              <a:t>p </a:t>
            </a:r>
            <a:r>
              <a:rPr lang="en-CA" b="1" dirty="0"/>
              <a:t>N</a:t>
            </a:r>
            <a:r>
              <a:rPr lang="en-CA" dirty="0"/>
              <a:t>aming </a:t>
            </a:r>
            <a:r>
              <a:rPr lang="en-CA" b="1" dirty="0" smtClean="0"/>
              <a:t>P</a:t>
            </a:r>
            <a:r>
              <a:rPr lang="en-CA" dirty="0" smtClean="0"/>
              <a:t>lanets</a:t>
            </a:r>
          </a:p>
          <a:p>
            <a:r>
              <a:rPr lang="en-CA" b="1" dirty="0"/>
              <a:t>N</a:t>
            </a:r>
            <a:r>
              <a:rPr lang="en-CA" dirty="0"/>
              <a:t>ever </a:t>
            </a:r>
            <a:r>
              <a:rPr lang="en-CA" b="1" dirty="0"/>
              <a:t>E</a:t>
            </a:r>
            <a:r>
              <a:rPr lang="en-CA" dirty="0"/>
              <a:t>at </a:t>
            </a:r>
            <a:r>
              <a:rPr lang="en-CA" b="1" dirty="0"/>
              <a:t>S</a:t>
            </a:r>
            <a:r>
              <a:rPr lang="en-CA" dirty="0"/>
              <a:t>hredded </a:t>
            </a:r>
            <a:r>
              <a:rPr lang="en-CA" b="1" dirty="0" smtClean="0"/>
              <a:t>W</a:t>
            </a:r>
            <a:r>
              <a:rPr lang="en-CA" dirty="0" smtClean="0"/>
              <a:t>heat </a:t>
            </a:r>
            <a:endParaRPr lang="en-CA" dirty="0"/>
          </a:p>
        </p:txBody>
      </p:sp>
      <p:pic>
        <p:nvPicPr>
          <p:cNvPr id="10242" name="Picture 2" descr="C:\Users\011068\AppData\Local\Microsoft\Windows\INetCache\IE\FVX2BEMQ\red-comp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5184261"/>
            <a:ext cx="1835696" cy="121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540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Plan Ahead</a:t>
            </a:r>
            <a:endParaRPr lang="en-CA"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321943"/>
            <a:ext cx="7128792" cy="5031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6331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Long Do I Study For?</a:t>
            </a:r>
            <a:endParaRPr lang="en-CA" dirty="0"/>
          </a:p>
        </p:txBody>
      </p:sp>
      <p:sp>
        <p:nvSpPr>
          <p:cNvPr id="3" name="Content Placeholder 2"/>
          <p:cNvSpPr>
            <a:spLocks noGrp="1"/>
          </p:cNvSpPr>
          <p:nvPr>
            <p:ph idx="1"/>
          </p:nvPr>
        </p:nvSpPr>
        <p:spPr/>
        <p:txBody>
          <a:bodyPr/>
          <a:lstStyle/>
          <a:p>
            <a:r>
              <a:rPr lang="en-CA" dirty="0" smtClean="0"/>
              <a:t>Start yesterday!</a:t>
            </a:r>
          </a:p>
          <a:p>
            <a:pPr lvl="1"/>
            <a:r>
              <a:rPr lang="en-CA" dirty="0" smtClean="0"/>
              <a:t>The earlier the better</a:t>
            </a:r>
          </a:p>
          <a:p>
            <a:pPr lvl="1"/>
            <a:endParaRPr lang="en-CA" dirty="0"/>
          </a:p>
          <a:p>
            <a:r>
              <a:rPr lang="en-CA" dirty="0" smtClean="0"/>
              <a:t>Don’t study straight for hours</a:t>
            </a:r>
          </a:p>
          <a:p>
            <a:pPr lvl="1"/>
            <a:r>
              <a:rPr lang="en-CA" dirty="0" smtClean="0"/>
              <a:t>Brain breaks are needed</a:t>
            </a:r>
          </a:p>
          <a:p>
            <a:pPr lvl="1"/>
            <a:r>
              <a:rPr lang="en-CA" dirty="0" smtClean="0"/>
              <a:t>Give yourself rewards</a:t>
            </a:r>
          </a:p>
          <a:p>
            <a:pPr lvl="1"/>
            <a:r>
              <a:rPr lang="en-CA" dirty="0" smtClean="0"/>
              <a:t>Rotate subjects </a:t>
            </a:r>
            <a:endParaRPr lang="en-CA" dirty="0"/>
          </a:p>
        </p:txBody>
      </p:sp>
      <p:pic>
        <p:nvPicPr>
          <p:cNvPr id="11266" name="Picture 2" descr="C:\Users\011068\AppData\Local\Microsoft\Windows\INetCache\IE\WZ7GMJFB\clipart013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12107">
            <a:off x="6001698" y="2803392"/>
            <a:ext cx="2733178" cy="1631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790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Will I Forget?</a:t>
            </a:r>
            <a:endParaRPr lang="en-CA" dirty="0"/>
          </a:p>
        </p:txBody>
      </p:sp>
      <p:sp>
        <p:nvSpPr>
          <p:cNvPr id="3" name="Content Placeholder 2"/>
          <p:cNvSpPr>
            <a:spLocks noGrp="1"/>
          </p:cNvSpPr>
          <p:nvPr>
            <p:ph idx="1"/>
          </p:nvPr>
        </p:nvSpPr>
        <p:spPr/>
        <p:txBody>
          <a:bodyPr/>
          <a:lstStyle/>
          <a:p>
            <a:r>
              <a:rPr lang="en-CA" dirty="0" smtClean="0"/>
              <a:t>Not if you study </a:t>
            </a:r>
            <a:r>
              <a:rPr lang="en-CA" b="1" dirty="0" smtClean="0"/>
              <a:t>actively</a:t>
            </a:r>
          </a:p>
          <a:p>
            <a:r>
              <a:rPr lang="en-CA" dirty="0" smtClean="0"/>
              <a:t>Forgetting is actually okay</a:t>
            </a:r>
          </a:p>
          <a:p>
            <a:pPr lvl="1"/>
            <a:r>
              <a:rPr lang="en-CA" dirty="0" smtClean="0"/>
              <a:t>It forces you to retrieve information from your brain so you LEARN it!</a:t>
            </a:r>
            <a:endParaRPr lang="en-CA" dirty="0"/>
          </a:p>
        </p:txBody>
      </p:sp>
    </p:spTree>
    <p:extLst>
      <p:ext uri="{BB962C8B-B14F-4D97-AF65-F5344CB8AC3E}">
        <p14:creationId xmlns:p14="http://schemas.microsoft.com/office/powerpoint/2010/main" val="3044458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Overall</a:t>
            </a:r>
            <a:endParaRPr lang="en-CA" dirty="0"/>
          </a:p>
        </p:txBody>
      </p:sp>
      <p:pic>
        <p:nvPicPr>
          <p:cNvPr id="9220" name="Picture 4" descr="C:\Users\011068\AppData\Local\Microsoft\Windows\INetCache\IE\UE1YKI3Q\effor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708646"/>
            <a:ext cx="4194482" cy="24001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4111" y="1708646"/>
            <a:ext cx="3240360" cy="2000548"/>
          </a:xfrm>
          <a:prstGeom prst="rect">
            <a:avLst/>
          </a:prstGeom>
          <a:gradFill>
            <a:gsLst>
              <a:gs pos="0">
                <a:srgbClr val="DDEBCF"/>
              </a:gs>
              <a:gs pos="50000">
                <a:srgbClr val="9CB86E"/>
              </a:gs>
              <a:gs pos="100000">
                <a:srgbClr val="156B13"/>
              </a:gs>
            </a:gsLst>
            <a:lin ang="5400000" scaled="0"/>
          </a:gradFill>
        </p:spPr>
        <p:txBody>
          <a:bodyPr wrap="square" rtlCol="0">
            <a:spAutoFit/>
          </a:bodyPr>
          <a:lstStyle/>
          <a:p>
            <a:endParaRPr lang="en-CA" sz="4400" dirty="0" smtClean="0">
              <a:latin typeface="Arial Black" panose="020B0A04020102020204" pitchFamily="34" charset="0"/>
            </a:endParaRPr>
          </a:p>
          <a:p>
            <a:r>
              <a:rPr lang="en-CA" sz="4400" dirty="0" smtClean="0">
                <a:latin typeface="Arial Black" panose="020B0A04020102020204" pitchFamily="34" charset="0"/>
              </a:rPr>
              <a:t>Effective</a:t>
            </a:r>
          </a:p>
          <a:p>
            <a:endParaRPr lang="en-CA" sz="3600" dirty="0">
              <a:latin typeface="Arial Black" panose="020B0A04020102020204" pitchFamily="34" charset="0"/>
            </a:endParaRPr>
          </a:p>
        </p:txBody>
      </p:sp>
      <p:sp>
        <p:nvSpPr>
          <p:cNvPr id="6" name="TextBox 5"/>
          <p:cNvSpPr txBox="1"/>
          <p:nvPr/>
        </p:nvSpPr>
        <p:spPr>
          <a:xfrm>
            <a:off x="2411760" y="4860016"/>
            <a:ext cx="3600400" cy="707886"/>
          </a:xfrm>
          <a:prstGeom prst="rect">
            <a:avLst/>
          </a:prstGeom>
          <a:solidFill>
            <a:srgbClr val="FF33CC"/>
          </a:solidFill>
        </p:spPr>
        <p:txBody>
          <a:bodyPr wrap="square" rtlCol="0">
            <a:spAutoFit/>
          </a:bodyPr>
          <a:lstStyle/>
          <a:p>
            <a:pPr algn="ctr"/>
            <a:r>
              <a:rPr lang="en-CA" sz="4000" dirty="0" smtClean="0">
                <a:latin typeface="Bahnschrift" panose="020B0502040204020203" pitchFamily="34" charset="0"/>
              </a:rPr>
              <a:t>IS REQUIRED</a:t>
            </a:r>
            <a:endParaRPr lang="en-CA" sz="4000" dirty="0">
              <a:latin typeface="Bahnschrift" panose="020B0502040204020203" pitchFamily="34" charset="0"/>
            </a:endParaRPr>
          </a:p>
        </p:txBody>
      </p:sp>
    </p:spTree>
    <p:extLst>
      <p:ext uri="{BB962C8B-B14F-4D97-AF65-F5344CB8AC3E}">
        <p14:creationId xmlns:p14="http://schemas.microsoft.com/office/powerpoint/2010/main" val="80700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January Exam Schedule</a:t>
            </a:r>
            <a:endParaRPr lang="en-C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556792"/>
            <a:ext cx="6055783" cy="4702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p:nvCxnSpPr>
        <p:spPr>
          <a:xfrm>
            <a:off x="2555776" y="5949280"/>
            <a:ext cx="64807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72342" y="4941168"/>
            <a:ext cx="792088" cy="369332"/>
          </a:xfrm>
          <a:prstGeom prst="rect">
            <a:avLst/>
          </a:prstGeom>
          <a:noFill/>
        </p:spPr>
        <p:txBody>
          <a:bodyPr wrap="square" rtlCol="0">
            <a:spAutoFit/>
          </a:bodyPr>
          <a:lstStyle/>
          <a:p>
            <a:r>
              <a:rPr lang="en-CA" b="1" dirty="0" smtClean="0">
                <a:solidFill>
                  <a:srgbClr val="00B050"/>
                </a:solidFill>
              </a:rPr>
              <a:t>START</a:t>
            </a:r>
            <a:endParaRPr lang="en-CA" b="1" dirty="0">
              <a:solidFill>
                <a:srgbClr val="00B050"/>
              </a:solidFill>
            </a:endParaRPr>
          </a:p>
        </p:txBody>
      </p:sp>
      <p:sp>
        <p:nvSpPr>
          <p:cNvPr id="11" name="TextBox 10"/>
          <p:cNvSpPr txBox="1"/>
          <p:nvPr/>
        </p:nvSpPr>
        <p:spPr>
          <a:xfrm>
            <a:off x="2602671" y="5590246"/>
            <a:ext cx="720080" cy="369332"/>
          </a:xfrm>
          <a:prstGeom prst="rect">
            <a:avLst/>
          </a:prstGeom>
          <a:noFill/>
        </p:spPr>
        <p:txBody>
          <a:bodyPr wrap="square" rtlCol="0">
            <a:spAutoFit/>
          </a:bodyPr>
          <a:lstStyle/>
          <a:p>
            <a:r>
              <a:rPr lang="en-CA" b="1" dirty="0" smtClean="0">
                <a:solidFill>
                  <a:srgbClr val="FF0000"/>
                </a:solidFill>
              </a:rPr>
              <a:t>END</a:t>
            </a:r>
            <a:endParaRPr lang="en-CA" b="1" dirty="0">
              <a:solidFill>
                <a:srgbClr val="FF0000"/>
              </a:solidFill>
            </a:endParaRPr>
          </a:p>
        </p:txBody>
      </p:sp>
      <p:cxnSp>
        <p:nvCxnSpPr>
          <p:cNvPr id="13" name="Straight Connector 12"/>
          <p:cNvCxnSpPr/>
          <p:nvPr/>
        </p:nvCxnSpPr>
        <p:spPr>
          <a:xfrm>
            <a:off x="3372342" y="5310500"/>
            <a:ext cx="69560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868144" y="5569152"/>
            <a:ext cx="792088" cy="646331"/>
          </a:xfrm>
          <a:prstGeom prst="rect">
            <a:avLst/>
          </a:prstGeom>
          <a:noFill/>
        </p:spPr>
        <p:txBody>
          <a:bodyPr wrap="square" rtlCol="0">
            <a:spAutoFit/>
          </a:bodyPr>
          <a:lstStyle/>
          <a:p>
            <a:r>
              <a:rPr lang="en-CA" b="1" dirty="0" err="1" smtClean="0">
                <a:solidFill>
                  <a:schemeClr val="accent6">
                    <a:lumMod val="75000"/>
                  </a:schemeClr>
                </a:solidFill>
              </a:rPr>
              <a:t>Sem</a:t>
            </a:r>
            <a:r>
              <a:rPr lang="en-CA" b="1" dirty="0" smtClean="0">
                <a:solidFill>
                  <a:schemeClr val="accent6">
                    <a:lumMod val="75000"/>
                  </a:schemeClr>
                </a:solidFill>
              </a:rPr>
              <a:t> 2 start</a:t>
            </a:r>
            <a:r>
              <a:rPr lang="en-CA" dirty="0" smtClean="0"/>
              <a:t>s</a:t>
            </a:r>
            <a:endParaRPr lang="en-CA" dirty="0"/>
          </a:p>
        </p:txBody>
      </p:sp>
    </p:spTree>
    <p:extLst>
      <p:ext uri="{BB962C8B-B14F-4D97-AF65-F5344CB8AC3E}">
        <p14:creationId xmlns:p14="http://schemas.microsoft.com/office/powerpoint/2010/main" val="423038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How We </a:t>
            </a:r>
            <a:r>
              <a:rPr lang="en-CA" dirty="0" smtClean="0"/>
              <a:t>Learn = How We Study</a:t>
            </a:r>
            <a:endParaRPr lang="en-CA"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552210"/>
            <a:ext cx="513057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31640" y="3933056"/>
            <a:ext cx="6048672" cy="1200329"/>
          </a:xfrm>
          <a:prstGeom prst="rect">
            <a:avLst/>
          </a:prstGeom>
          <a:noFill/>
        </p:spPr>
        <p:txBody>
          <a:bodyPr wrap="square" rtlCol="0">
            <a:spAutoFit/>
          </a:bodyPr>
          <a:lstStyle/>
          <a:p>
            <a:pPr algn="ctr"/>
            <a:r>
              <a:rPr lang="en-CA" sz="3600" b="1" dirty="0" smtClean="0">
                <a:solidFill>
                  <a:srgbClr val="00B050"/>
                </a:solidFill>
              </a:rPr>
              <a:t>We reinforce the connections through PRACTICE.</a:t>
            </a:r>
            <a:r>
              <a:rPr lang="en-CA" sz="3600" dirty="0" smtClean="0">
                <a:solidFill>
                  <a:srgbClr val="00B050"/>
                </a:solidFill>
              </a:rPr>
              <a:t> </a:t>
            </a:r>
            <a:endParaRPr lang="en-CA" sz="1400" dirty="0">
              <a:solidFill>
                <a:srgbClr val="00B050"/>
              </a:solidFill>
            </a:endParaRPr>
          </a:p>
        </p:txBody>
      </p:sp>
      <p:sp>
        <p:nvSpPr>
          <p:cNvPr id="9" name="TextBox 8"/>
          <p:cNvSpPr txBox="1"/>
          <p:nvPr/>
        </p:nvSpPr>
        <p:spPr>
          <a:xfrm>
            <a:off x="776288" y="5151604"/>
            <a:ext cx="7200800" cy="1569660"/>
          </a:xfrm>
          <a:prstGeom prst="rect">
            <a:avLst/>
          </a:prstGeom>
          <a:noFill/>
        </p:spPr>
        <p:txBody>
          <a:bodyPr wrap="square" rtlCol="0">
            <a:spAutoFit/>
          </a:bodyPr>
          <a:lstStyle/>
          <a:p>
            <a:pPr algn="ctr"/>
            <a:r>
              <a:rPr lang="en-CA" sz="3200" dirty="0" smtClean="0">
                <a:solidFill>
                  <a:srgbClr val="FF33CC"/>
                </a:solidFill>
                <a:latin typeface="Arial Black" panose="020B0A04020102020204" pitchFamily="34" charset="0"/>
              </a:rPr>
              <a:t>It’s the same for studying – we must practice what we have learned.</a:t>
            </a:r>
            <a:endParaRPr lang="en-CA" sz="2000" dirty="0">
              <a:solidFill>
                <a:srgbClr val="FF33CC"/>
              </a:solidFill>
              <a:latin typeface="Arial Black" panose="020B0A04020102020204" pitchFamily="34" charset="0"/>
            </a:endParaRPr>
          </a:p>
        </p:txBody>
      </p:sp>
      <p:sp>
        <p:nvSpPr>
          <p:cNvPr id="10" name="TextBox 9"/>
          <p:cNvSpPr txBox="1"/>
          <p:nvPr/>
        </p:nvSpPr>
        <p:spPr>
          <a:xfrm>
            <a:off x="5769008" y="1484784"/>
            <a:ext cx="2208080" cy="2246769"/>
          </a:xfrm>
          <a:prstGeom prst="rect">
            <a:avLst/>
          </a:prstGeom>
          <a:noFill/>
        </p:spPr>
        <p:txBody>
          <a:bodyPr wrap="square" rtlCol="0">
            <a:spAutoFit/>
          </a:bodyPr>
          <a:lstStyle/>
          <a:p>
            <a:r>
              <a:rPr lang="en-CA" sz="2800" dirty="0" smtClean="0">
                <a:solidFill>
                  <a:srgbClr val="FF0000"/>
                </a:solidFill>
              </a:rPr>
              <a:t>Connections between neurons  are formed when we learn.</a:t>
            </a:r>
            <a:endParaRPr lang="en-CA" dirty="0">
              <a:solidFill>
                <a:srgbClr val="FF0000"/>
              </a:solidFill>
            </a:endParaRPr>
          </a:p>
        </p:txBody>
      </p:sp>
    </p:spTree>
    <p:extLst>
      <p:ext uri="{BB962C8B-B14F-4D97-AF65-F5344CB8AC3E}">
        <p14:creationId xmlns:p14="http://schemas.microsoft.com/office/powerpoint/2010/main" val="1757973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488832" cy="707886"/>
          </a:xfrm>
          <a:prstGeom prst="rect">
            <a:avLst/>
          </a:prstGeom>
          <a:noFill/>
        </p:spPr>
        <p:txBody>
          <a:bodyPr wrap="square" rtlCol="0">
            <a:spAutoFit/>
          </a:bodyPr>
          <a:lstStyle/>
          <a:p>
            <a:pPr algn="ctr"/>
            <a:r>
              <a:rPr lang="en-CA" sz="4000" dirty="0" smtClean="0">
                <a:latin typeface="+mj-lt"/>
                <a:ea typeface="+mj-ea"/>
                <a:cs typeface="+mj-cs"/>
              </a:rPr>
              <a:t>No Multi-Tasking</a:t>
            </a:r>
            <a:endParaRPr lang="en-CA" sz="3200" dirty="0">
              <a:latin typeface="+mj-lt"/>
              <a:ea typeface="+mj-ea"/>
              <a:cs typeface="+mj-cs"/>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152" y="1853296"/>
            <a:ext cx="378315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923928" y="2093074"/>
            <a:ext cx="4320480" cy="3970318"/>
          </a:xfrm>
          <a:prstGeom prst="rect">
            <a:avLst/>
          </a:prstGeom>
          <a:noFill/>
        </p:spPr>
        <p:txBody>
          <a:bodyPr wrap="square" rtlCol="0">
            <a:spAutoFit/>
          </a:bodyPr>
          <a:lstStyle/>
          <a:p>
            <a:r>
              <a:rPr lang="en-CA" sz="2800" dirty="0" smtClean="0">
                <a:solidFill>
                  <a:srgbClr val="FF0000"/>
                </a:solidFill>
              </a:rPr>
              <a:t>You cannot learn when you’re checking your </a:t>
            </a:r>
            <a:r>
              <a:rPr lang="en-CA" sz="2800" dirty="0" smtClean="0">
                <a:solidFill>
                  <a:srgbClr val="FF0000"/>
                </a:solidFill>
              </a:rPr>
              <a:t>phone.</a:t>
            </a:r>
            <a:endParaRPr lang="en-CA" sz="2800" dirty="0" smtClean="0">
              <a:solidFill>
                <a:srgbClr val="FF0000"/>
              </a:solidFill>
            </a:endParaRPr>
          </a:p>
          <a:p>
            <a:endParaRPr lang="en-CA" sz="2800" dirty="0" smtClean="0">
              <a:solidFill>
                <a:srgbClr val="FF0000"/>
              </a:solidFill>
            </a:endParaRPr>
          </a:p>
          <a:p>
            <a:r>
              <a:rPr lang="en-CA" sz="2800" dirty="0" smtClean="0">
                <a:solidFill>
                  <a:srgbClr val="FF0000"/>
                </a:solidFill>
              </a:rPr>
              <a:t>It </a:t>
            </a:r>
            <a:r>
              <a:rPr lang="en-CA" sz="2800" dirty="0" smtClean="0">
                <a:solidFill>
                  <a:srgbClr val="FF0000"/>
                </a:solidFill>
              </a:rPr>
              <a:t>takes your attention </a:t>
            </a:r>
            <a:r>
              <a:rPr lang="en-CA" sz="2800" dirty="0" smtClean="0">
                <a:solidFill>
                  <a:srgbClr val="FF0000"/>
                </a:solidFill>
              </a:rPr>
              <a:t>and focus away </a:t>
            </a:r>
            <a:r>
              <a:rPr lang="en-CA" sz="2800" dirty="0" smtClean="0">
                <a:solidFill>
                  <a:srgbClr val="FF0000"/>
                </a:solidFill>
              </a:rPr>
              <a:t>from the </a:t>
            </a:r>
            <a:r>
              <a:rPr lang="en-CA" sz="2800" dirty="0" smtClean="0">
                <a:solidFill>
                  <a:srgbClr val="FF0000"/>
                </a:solidFill>
              </a:rPr>
              <a:t>task.</a:t>
            </a:r>
          </a:p>
          <a:p>
            <a:endParaRPr lang="en-CA" sz="2800" dirty="0" smtClean="0">
              <a:solidFill>
                <a:srgbClr val="FF0000"/>
              </a:solidFill>
            </a:endParaRPr>
          </a:p>
          <a:p>
            <a:r>
              <a:rPr lang="en-CA" sz="2800" dirty="0" smtClean="0">
                <a:solidFill>
                  <a:srgbClr val="FF0000"/>
                </a:solidFill>
              </a:rPr>
              <a:t>You are </a:t>
            </a:r>
            <a:r>
              <a:rPr lang="en-CA" sz="2800" b="1" dirty="0" smtClean="0">
                <a:solidFill>
                  <a:srgbClr val="FF0000"/>
                </a:solidFill>
              </a:rPr>
              <a:t>wasting your time </a:t>
            </a:r>
            <a:r>
              <a:rPr lang="en-CA" sz="2800" dirty="0" smtClean="0">
                <a:solidFill>
                  <a:srgbClr val="FF0000"/>
                </a:solidFill>
              </a:rPr>
              <a:t>if you check your phone while you study.</a:t>
            </a:r>
            <a:endParaRPr lang="en-CA" sz="2800" dirty="0">
              <a:solidFill>
                <a:srgbClr val="FF0000"/>
              </a:solidFill>
            </a:endParaRPr>
          </a:p>
        </p:txBody>
      </p:sp>
      <p:cxnSp>
        <p:nvCxnSpPr>
          <p:cNvPr id="8" name="Straight Connector 7"/>
          <p:cNvCxnSpPr/>
          <p:nvPr/>
        </p:nvCxnSpPr>
        <p:spPr>
          <a:xfrm>
            <a:off x="755576" y="2924944"/>
            <a:ext cx="2664296" cy="11521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043608" y="2348880"/>
            <a:ext cx="2160240" cy="21602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0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BAD METHODS OF STUDY</a:t>
            </a:r>
            <a:endParaRPr lang="en-CA" dirty="0"/>
          </a:p>
        </p:txBody>
      </p:sp>
      <p:sp>
        <p:nvSpPr>
          <p:cNvPr id="3" name="Content Placeholder 2"/>
          <p:cNvSpPr>
            <a:spLocks noGrp="1"/>
          </p:cNvSpPr>
          <p:nvPr>
            <p:ph idx="1"/>
          </p:nvPr>
        </p:nvSpPr>
        <p:spPr/>
        <p:txBody>
          <a:bodyPr/>
          <a:lstStyle/>
          <a:p>
            <a:r>
              <a:rPr lang="en-CA" dirty="0" smtClean="0"/>
              <a:t>Copying out all of your notes.</a:t>
            </a:r>
          </a:p>
          <a:p>
            <a:r>
              <a:rPr lang="en-CA" dirty="0" smtClean="0"/>
              <a:t>Reading over your textbook or notes.</a:t>
            </a:r>
          </a:p>
          <a:p>
            <a:r>
              <a:rPr lang="en-CA" dirty="0" smtClean="0"/>
              <a:t>Highlighting.</a:t>
            </a:r>
          </a:p>
          <a:p>
            <a:pPr marL="0" indent="0">
              <a:buNone/>
            </a:pPr>
            <a:endParaRPr lang="en-CA" dirty="0" smtClean="0"/>
          </a:p>
          <a:p>
            <a:pPr marL="457200" lvl="1" indent="0">
              <a:buNone/>
            </a:pPr>
            <a:endParaRPr lang="en-CA" dirty="0"/>
          </a:p>
        </p:txBody>
      </p:sp>
      <p:pic>
        <p:nvPicPr>
          <p:cNvPr id="2050" name="Picture 2" descr="C:\Users\011068\AppData\Local\Microsoft\Windows\INetCache\IE\FVX2BEMQ\No_circ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2924944"/>
            <a:ext cx="3573016" cy="3573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29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Active</a:t>
            </a:r>
            <a:r>
              <a:rPr lang="en-CA" dirty="0" smtClean="0"/>
              <a:t> Studying – Notes, Binders and Folders</a:t>
            </a:r>
            <a:endParaRPr lang="en-CA" dirty="0"/>
          </a:p>
        </p:txBody>
      </p:sp>
      <p:sp>
        <p:nvSpPr>
          <p:cNvPr id="3" name="Content Placeholder 2"/>
          <p:cNvSpPr>
            <a:spLocks noGrp="1"/>
          </p:cNvSpPr>
          <p:nvPr>
            <p:ph idx="1"/>
          </p:nvPr>
        </p:nvSpPr>
        <p:spPr/>
        <p:txBody>
          <a:bodyPr>
            <a:normAutofit lnSpcReduction="10000"/>
          </a:bodyPr>
          <a:lstStyle/>
          <a:p>
            <a:r>
              <a:rPr lang="en-CA" dirty="0" smtClean="0"/>
              <a:t>Start with good notes</a:t>
            </a:r>
          </a:p>
          <a:p>
            <a:pPr lvl="1"/>
            <a:r>
              <a:rPr lang="en-CA" dirty="0" smtClean="0"/>
              <a:t>Complete</a:t>
            </a:r>
          </a:p>
          <a:p>
            <a:pPr lvl="1"/>
            <a:r>
              <a:rPr lang="en-CA" dirty="0" smtClean="0"/>
              <a:t>Easy to read</a:t>
            </a:r>
          </a:p>
          <a:p>
            <a:pPr lvl="1"/>
            <a:r>
              <a:rPr lang="en-CA" dirty="0" smtClean="0"/>
              <a:t>Divided by units and topics</a:t>
            </a:r>
            <a:endParaRPr lang="en-CA" dirty="0"/>
          </a:p>
          <a:p>
            <a:pPr marL="457200" lvl="1" indent="0">
              <a:buNone/>
            </a:pPr>
            <a:endParaRPr lang="en-CA" dirty="0" smtClean="0"/>
          </a:p>
          <a:p>
            <a:r>
              <a:rPr lang="en-CA" dirty="0" smtClean="0"/>
              <a:t>Organize your binders/google docs folders</a:t>
            </a:r>
          </a:p>
          <a:p>
            <a:pPr lvl="1"/>
            <a:r>
              <a:rPr lang="en-CA" dirty="0" smtClean="0"/>
              <a:t>Easy to find</a:t>
            </a:r>
          </a:p>
          <a:p>
            <a:pPr lvl="1"/>
            <a:r>
              <a:rPr lang="en-CA" dirty="0" smtClean="0"/>
              <a:t>Titled </a:t>
            </a:r>
          </a:p>
          <a:p>
            <a:pPr lvl="1"/>
            <a:r>
              <a:rPr lang="en-CA" dirty="0" smtClean="0"/>
              <a:t>In order</a:t>
            </a:r>
          </a:p>
          <a:p>
            <a:endParaRPr lang="en-CA" dirty="0"/>
          </a:p>
          <a:p>
            <a:pPr marL="0" indent="0">
              <a:buNone/>
            </a:pPr>
            <a:endParaRPr lang="en-CA" dirty="0" smtClean="0"/>
          </a:p>
        </p:txBody>
      </p:sp>
      <p:pic>
        <p:nvPicPr>
          <p:cNvPr id="3076" name="Picture 4" descr="C:\Users\011068\AppData\Local\Microsoft\Windows\INetCache\IE\LRMPOJJY\ar121943632279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4667" y="1556792"/>
            <a:ext cx="2877546" cy="2265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49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Active</a:t>
            </a:r>
            <a:r>
              <a:rPr lang="en-CA" dirty="0" smtClean="0"/>
              <a:t> Studying – Quiz Yourself</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Say what you know out loud (with your books/notes closed) </a:t>
            </a:r>
            <a:endParaRPr lang="en-CA" dirty="0"/>
          </a:p>
          <a:p>
            <a:r>
              <a:rPr lang="en-CA" dirty="0" smtClean="0"/>
              <a:t>Make flashcards and quiz yourself </a:t>
            </a:r>
          </a:p>
          <a:p>
            <a:pPr lvl="1"/>
            <a:r>
              <a:rPr lang="en-CA" dirty="0" smtClean="0"/>
              <a:t>As you practice, arrange the cards in order, with the ones you know the best at the back of the pile and the ones you know least at the front of the pile. This forces you to practice the ones you don’t know because you will always start at the front of the pile. </a:t>
            </a:r>
          </a:p>
          <a:p>
            <a:r>
              <a:rPr lang="en-CA" dirty="0" smtClean="0"/>
              <a:t>Take practice tests—if you don’t have any, make your own or find some on the internet </a:t>
            </a:r>
          </a:p>
          <a:p>
            <a:endParaRPr lang="en-CA" dirty="0" smtClean="0"/>
          </a:p>
          <a:p>
            <a:endParaRPr lang="en-CA" dirty="0"/>
          </a:p>
        </p:txBody>
      </p:sp>
      <p:sp>
        <p:nvSpPr>
          <p:cNvPr id="4" name="Oval Callout 3"/>
          <p:cNvSpPr/>
          <p:nvPr/>
        </p:nvSpPr>
        <p:spPr>
          <a:xfrm>
            <a:off x="7236296" y="1628800"/>
            <a:ext cx="1080120" cy="9361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9517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Active</a:t>
            </a:r>
            <a:r>
              <a:rPr lang="en-CA" dirty="0" smtClean="0"/>
              <a:t> Studying – Maps, Diagrams, Organizers</a:t>
            </a:r>
            <a:endParaRPr lang="en-CA" dirty="0"/>
          </a:p>
        </p:txBody>
      </p:sp>
      <p:sp>
        <p:nvSpPr>
          <p:cNvPr id="3" name="Content Placeholder 2"/>
          <p:cNvSpPr>
            <a:spLocks noGrp="1"/>
          </p:cNvSpPr>
          <p:nvPr>
            <p:ph idx="1"/>
          </p:nvPr>
        </p:nvSpPr>
        <p:spPr/>
        <p:txBody>
          <a:bodyPr/>
          <a:lstStyle/>
          <a:p>
            <a:r>
              <a:rPr lang="en-CA" dirty="0" smtClean="0"/>
              <a:t>Make connections between ideas using word webs or concept maps</a:t>
            </a:r>
          </a:p>
          <a:p>
            <a:endParaRPr lang="en-CA" dirty="0"/>
          </a:p>
          <a:p>
            <a:endParaRPr lang="en-CA" dirty="0" smtClean="0"/>
          </a:p>
          <a:p>
            <a:endParaRPr lang="en-CA" dirty="0" smtClean="0"/>
          </a:p>
          <a:p>
            <a:pPr marL="0" indent="0">
              <a:buNone/>
            </a:pPr>
            <a:endParaRPr lang="en-CA" dirty="0"/>
          </a:p>
        </p:txBody>
      </p:sp>
      <p:pic>
        <p:nvPicPr>
          <p:cNvPr id="4104" name="Picture 8" descr="C:\Users\011068\AppData\Local\Microsoft\Windows\INetCache\IE\FVX2BEMQ\3055800558_a59915d7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840691"/>
            <a:ext cx="6279910" cy="3278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963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Active</a:t>
            </a:r>
            <a:r>
              <a:rPr lang="en-CA" dirty="0" smtClean="0"/>
              <a:t> Studying</a:t>
            </a:r>
            <a:endParaRPr lang="en-CA" dirty="0"/>
          </a:p>
        </p:txBody>
      </p:sp>
      <p:sp>
        <p:nvSpPr>
          <p:cNvPr id="3" name="Content Placeholder 2"/>
          <p:cNvSpPr>
            <a:spLocks noGrp="1"/>
          </p:cNvSpPr>
          <p:nvPr>
            <p:ph idx="1"/>
          </p:nvPr>
        </p:nvSpPr>
        <p:spPr/>
        <p:txBody>
          <a:bodyPr/>
          <a:lstStyle/>
          <a:p>
            <a:r>
              <a:rPr lang="en-CA" dirty="0" smtClean="0"/>
              <a:t>Make or find graphic organizers</a:t>
            </a:r>
          </a:p>
          <a:p>
            <a:pPr lvl="1"/>
            <a:r>
              <a:rPr lang="en-CA" dirty="0" smtClean="0"/>
              <a:t>Fill them in </a:t>
            </a:r>
            <a:endParaRPr lang="en-CA" dirty="0"/>
          </a:p>
        </p:txBody>
      </p:sp>
      <p:pic>
        <p:nvPicPr>
          <p:cNvPr id="5122" name="Picture 2" descr="C:\Users\011068\AppData\Local\Microsoft\Windows\INetCache\IE\LRMPOJJY\thematicweb-thumb1-176x23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574665"/>
            <a:ext cx="3194248" cy="417430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011068\AppData\Local\Microsoft\Windows\INetCache\IE\WZ7GMJFB\storystar[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121773"/>
            <a:ext cx="3474965" cy="3080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290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476</Words>
  <Application>Microsoft Office PowerPoint</Application>
  <PresentationFormat>On-screen Show (4:3)</PresentationFormat>
  <Paragraphs>101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Studying for Exams</vt:lpstr>
      <vt:lpstr>January Exam Schedule</vt:lpstr>
      <vt:lpstr>How We Learn = How We Study</vt:lpstr>
      <vt:lpstr>PowerPoint Presentation</vt:lpstr>
      <vt:lpstr>BAD METHODS OF STUDY</vt:lpstr>
      <vt:lpstr>Active Studying – Notes, Binders and Folders</vt:lpstr>
      <vt:lpstr>Active Studying – Quiz Yourself</vt:lpstr>
      <vt:lpstr>Active Studying – Maps, Diagrams, Organizers</vt:lpstr>
      <vt:lpstr>Active Studying</vt:lpstr>
      <vt:lpstr>Active Studying</vt:lpstr>
      <vt:lpstr>Active Studying</vt:lpstr>
      <vt:lpstr>Summarize</vt:lpstr>
      <vt:lpstr>Memory Joggers</vt:lpstr>
      <vt:lpstr>Acronyms</vt:lpstr>
      <vt:lpstr>Mnemonics</vt:lpstr>
      <vt:lpstr>Plan Ahead</vt:lpstr>
      <vt:lpstr>How Long Do I Study For?</vt:lpstr>
      <vt:lpstr>Will I Forget?</vt:lpstr>
      <vt:lpstr>Overall</vt:lpstr>
    </vt:vector>
  </TitlesOfParts>
  <Company>Toronto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for Exams</dc:title>
  <dc:creator>Gluskin, Risa</dc:creator>
  <cp:lastModifiedBy>Gluskin, Risa</cp:lastModifiedBy>
  <cp:revision>11</cp:revision>
  <dcterms:created xsi:type="dcterms:W3CDTF">2020-01-06T17:44:03Z</dcterms:created>
  <dcterms:modified xsi:type="dcterms:W3CDTF">2020-01-06T21:12:01Z</dcterms:modified>
</cp:coreProperties>
</file>