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2"/>
  </p:notesMasterIdLst>
  <p:sldIdLst>
    <p:sldId id="256" r:id="rId2"/>
    <p:sldId id="266" r:id="rId3"/>
    <p:sldId id="257" r:id="rId4"/>
    <p:sldId id="258" r:id="rId5"/>
    <p:sldId id="259" r:id="rId6"/>
    <p:sldId id="260" r:id="rId7"/>
    <p:sldId id="261" r:id="rId8"/>
    <p:sldId id="262" r:id="rId9"/>
    <p:sldId id="267" r:id="rId10"/>
    <p:sldId id="268"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22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6073184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0" name="Shape 10"/>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a:endParaRPr/>
          </a:p>
        </p:txBody>
      </p:sp>
      <p:sp>
        <p:nvSpPr>
          <p:cNvPr id="11" name="Shape 11"/>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a:spcBef>
                <a:spcPts val="0"/>
              </a:spcBef>
              <a:buClr>
                <a:schemeClr val="lt2"/>
              </a:buClr>
              <a:buNone/>
              <a:defRPr b="1">
                <a:solidFill>
                  <a:schemeClr val="lt2"/>
                </a:solidFill>
              </a:defRPr>
            </a:lvl1pPr>
            <a:lvl2pPr>
              <a:spcBef>
                <a:spcPts val="0"/>
              </a:spcBef>
              <a:buClr>
                <a:schemeClr val="lt2"/>
              </a:buClr>
              <a:buSzPct val="100000"/>
              <a:buNone/>
              <a:defRPr sz="3000" b="1">
                <a:solidFill>
                  <a:schemeClr val="lt2"/>
                </a:solidFill>
              </a:defRPr>
            </a:lvl2pPr>
            <a:lvl3pPr>
              <a:spcBef>
                <a:spcPts val="0"/>
              </a:spcBef>
              <a:buClr>
                <a:schemeClr val="lt2"/>
              </a:buClr>
              <a:buSzPct val="100000"/>
              <a:buNone/>
              <a:defRPr sz="3000" b="1">
                <a:solidFill>
                  <a:schemeClr val="lt2"/>
                </a:solidFill>
              </a:defRPr>
            </a:lvl3pPr>
            <a:lvl4pPr>
              <a:spcBef>
                <a:spcPts val="0"/>
              </a:spcBef>
              <a:buClr>
                <a:schemeClr val="lt2"/>
              </a:buClr>
              <a:buSzPct val="100000"/>
              <a:buNone/>
              <a:defRPr sz="3000" b="1">
                <a:solidFill>
                  <a:schemeClr val="lt2"/>
                </a:solidFill>
              </a:defRPr>
            </a:lvl4pPr>
            <a:lvl5pPr>
              <a:spcBef>
                <a:spcPts val="0"/>
              </a:spcBef>
              <a:buClr>
                <a:schemeClr val="lt2"/>
              </a:buClr>
              <a:buSzPct val="100000"/>
              <a:buNone/>
              <a:defRPr sz="3000" b="1">
                <a:solidFill>
                  <a:schemeClr val="lt2"/>
                </a:solidFill>
              </a:defRPr>
            </a:lvl5pPr>
            <a:lvl6pPr>
              <a:spcBef>
                <a:spcPts val="0"/>
              </a:spcBef>
              <a:buClr>
                <a:schemeClr val="lt2"/>
              </a:buClr>
              <a:buSzPct val="100000"/>
              <a:buNone/>
              <a:defRPr sz="3000" b="1">
                <a:solidFill>
                  <a:schemeClr val="lt2"/>
                </a:solidFill>
              </a:defRPr>
            </a:lvl6pPr>
            <a:lvl7pPr>
              <a:spcBef>
                <a:spcPts val="0"/>
              </a:spcBef>
              <a:buClr>
                <a:schemeClr val="lt2"/>
              </a:buClr>
              <a:buSzPct val="100000"/>
              <a:buNone/>
              <a:defRPr sz="3000" b="1">
                <a:solidFill>
                  <a:schemeClr val="lt2"/>
                </a:solidFill>
              </a:defRPr>
            </a:lvl7pPr>
            <a:lvl8pPr>
              <a:spcBef>
                <a:spcPts val="0"/>
              </a:spcBef>
              <a:buClr>
                <a:schemeClr val="lt2"/>
              </a:buClr>
              <a:buSzPct val="100000"/>
              <a:buNone/>
              <a:defRPr sz="3000" b="1">
                <a:solidFill>
                  <a:schemeClr val="lt2"/>
                </a:solidFill>
              </a:defRPr>
            </a:lvl8pPr>
            <a:lvl9pPr>
              <a:spcBef>
                <a:spcPts val="0"/>
              </a:spcBef>
              <a:buClr>
                <a:schemeClr val="lt2"/>
              </a:buClr>
              <a:buSzPct val="100000"/>
              <a:buNone/>
              <a:defRPr sz="3000" b="1">
                <a:solidFill>
                  <a:schemeClr val="lt2"/>
                </a:solidFill>
              </a:defRPr>
            </a:lvl9pPr>
          </a:lstStyle>
          <a:p>
            <a:endParaRPr/>
          </a:p>
        </p:txBody>
      </p:sp>
      <p:sp>
        <p:nvSpPr>
          <p:cNvPr id="12" name="Shape 1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5" name="Shape 15"/>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8"/>
        <p:cNvGrpSpPr/>
        <p:nvPr/>
      </p:nvGrpSpPr>
      <p:grpSpPr>
        <a:xfrm>
          <a:off x="0" y="0"/>
          <a:ext cx="0" cy="0"/>
          <a:chOff x="0" y="0"/>
          <a:chExt cx="0" cy="0"/>
        </a:xfrm>
      </p:grpSpPr>
      <p:sp>
        <p:nvSpPr>
          <p:cNvPr id="19" name="Shape 19"/>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6" name="Shape 26"/>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a:spcBef>
                <a:spcPts val="0"/>
              </a:spcBef>
              <a:buClr>
                <a:schemeClr val="lt1"/>
              </a:buClr>
              <a:buSzPct val="100000"/>
              <a:buNone/>
              <a:defRPr sz="2400" b="1">
                <a:solidFill>
                  <a:schemeClr val="lt1"/>
                </a:solidFill>
              </a:defRPr>
            </a:lvl1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a:noFill/>
          <a:ln>
            <a:noFill/>
          </a:ln>
        </p:spPr>
        <p:txBody>
          <a:bodyPr lIns="91425" tIns="91425" rIns="91425" bIns="91425" anchor="b" anchorCtr="0"/>
          <a:lstStyle>
            <a:lvl1pPr>
              <a:spcBef>
                <a:spcPts val="0"/>
              </a:spcBef>
              <a:buClr>
                <a:schemeClr val="lt1"/>
              </a:buClr>
              <a:buSzPct val="100000"/>
              <a:buNone/>
              <a:defRPr sz="4800" b="1">
                <a:solidFill>
                  <a:schemeClr val="lt1"/>
                </a:solidFill>
              </a:defRPr>
            </a:lvl1pPr>
            <a:lvl2pPr>
              <a:spcBef>
                <a:spcPts val="0"/>
              </a:spcBef>
              <a:buClr>
                <a:schemeClr val="lt1"/>
              </a:buClr>
              <a:buSzPct val="100000"/>
              <a:buNone/>
              <a:defRPr sz="4800" b="1">
                <a:solidFill>
                  <a:schemeClr val="lt1"/>
                </a:solidFill>
              </a:defRPr>
            </a:lvl2pPr>
            <a:lvl3pPr>
              <a:spcBef>
                <a:spcPts val="0"/>
              </a:spcBef>
              <a:buClr>
                <a:schemeClr val="lt1"/>
              </a:buClr>
              <a:buSzPct val="100000"/>
              <a:buNone/>
              <a:defRPr sz="4800" b="1">
                <a:solidFill>
                  <a:schemeClr val="lt1"/>
                </a:solidFill>
              </a:defRPr>
            </a:lvl3pPr>
            <a:lvl4pPr>
              <a:spcBef>
                <a:spcPts val="0"/>
              </a:spcBef>
              <a:buClr>
                <a:schemeClr val="lt1"/>
              </a:buClr>
              <a:buSzPct val="100000"/>
              <a:buNone/>
              <a:defRPr sz="4800" b="1">
                <a:solidFill>
                  <a:schemeClr val="lt1"/>
                </a:solidFill>
              </a:defRPr>
            </a:lvl4pPr>
            <a:lvl5pPr>
              <a:spcBef>
                <a:spcPts val="0"/>
              </a:spcBef>
              <a:buClr>
                <a:schemeClr val="lt1"/>
              </a:buClr>
              <a:buSzPct val="100000"/>
              <a:buNone/>
              <a:defRPr sz="4800" b="1">
                <a:solidFill>
                  <a:schemeClr val="lt1"/>
                </a:solidFill>
              </a:defRPr>
            </a:lvl5pPr>
            <a:lvl6pPr>
              <a:spcBef>
                <a:spcPts val="0"/>
              </a:spcBef>
              <a:buClr>
                <a:schemeClr val="lt1"/>
              </a:buClr>
              <a:buSzPct val="100000"/>
              <a:buNone/>
              <a:defRPr sz="4800" b="1">
                <a:solidFill>
                  <a:schemeClr val="lt1"/>
                </a:solidFill>
              </a:defRPr>
            </a:lvl6pPr>
            <a:lvl7pPr>
              <a:spcBef>
                <a:spcPts val="0"/>
              </a:spcBef>
              <a:buClr>
                <a:schemeClr val="lt1"/>
              </a:buClr>
              <a:buSzPct val="100000"/>
              <a:buNone/>
              <a:defRPr sz="4800" b="1">
                <a:solidFill>
                  <a:schemeClr val="lt1"/>
                </a:solidFill>
              </a:defRPr>
            </a:lvl7pPr>
            <a:lvl8pPr>
              <a:spcBef>
                <a:spcPts val="0"/>
              </a:spcBef>
              <a:buClr>
                <a:schemeClr val="lt1"/>
              </a:buClr>
              <a:buSzPct val="100000"/>
              <a:buNone/>
              <a:defRPr sz="4800" b="1">
                <a:solidFill>
                  <a:schemeClr val="lt1"/>
                </a:solidFill>
              </a:defRPr>
            </a:lvl8pPr>
            <a:lvl9pPr>
              <a:spcBef>
                <a:spcPts val="0"/>
              </a:spcBef>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a:noFill/>
          <a:ln>
            <a:noFill/>
          </a:ln>
        </p:spPr>
        <p:txBody>
          <a:bodyPr lIns="91425" tIns="91425" rIns="91425" bIns="91425" anchor="t" anchorCtr="0"/>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ritishmuseum.org/research/collection_online/collection_object_details.aspx?objectId=808748&amp;partId=1" TargetMode="External"/><Relationship Id="rId7" Type="http://schemas.openxmlformats.org/officeDocument/2006/relationships/hyperlink" Target="http://www.cbc.ca/radio/ideas/first-signs-unlocking-the-mysteries-of-the-world-s-oldest-symbols-1.3762393" TargetMode="External"/><Relationship Id="rId2" Type="http://schemas.openxmlformats.org/officeDocument/2006/relationships/hyperlink" Target="https://phys.org/news/2015-06-stone-tools-jordan-dawn-division.html" TargetMode="External"/><Relationship Id="rId1" Type="http://schemas.openxmlformats.org/officeDocument/2006/relationships/slideLayout" Target="../slideLayouts/slideLayout2.xml"/><Relationship Id="rId6" Type="http://schemas.openxmlformats.org/officeDocument/2006/relationships/hyperlink" Target="http://www.bbc.com/news/world-asia-37402183" TargetMode="External"/><Relationship Id="rId5" Type="http://schemas.openxmlformats.org/officeDocument/2006/relationships/hyperlink" Target="http://www.nature.com/news/2010/101018/full/news.2010.549.html" TargetMode="External"/><Relationship Id="rId4" Type="http://schemas.openxmlformats.org/officeDocument/2006/relationships/hyperlink" Target="http://digital.lib.buffalo.edu/items/show/355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ctrTitle"/>
          </p:nvPr>
        </p:nvSpPr>
        <p:spPr>
          <a:xfrm>
            <a:off x="685800" y="1300757"/>
            <a:ext cx="7772400" cy="1684199"/>
          </a:xfrm>
          <a:prstGeom prst="rect">
            <a:avLst/>
          </a:prstGeom>
        </p:spPr>
        <p:txBody>
          <a:bodyPr lIns="91425" tIns="91425" rIns="91425" bIns="91425" anchor="b" anchorCtr="0">
            <a:noAutofit/>
          </a:bodyPr>
          <a:lstStyle/>
          <a:p>
            <a:pPr>
              <a:spcBef>
                <a:spcPts val="0"/>
              </a:spcBef>
              <a:buNone/>
            </a:pPr>
            <a:r>
              <a:rPr lang="en" dirty="0" smtClean="0"/>
              <a:t>Paleolithic Society:</a:t>
            </a:r>
            <a:endParaRPr lang="en" dirty="0"/>
          </a:p>
        </p:txBody>
      </p:sp>
      <p:sp>
        <p:nvSpPr>
          <p:cNvPr id="36" name="Shape 36"/>
          <p:cNvSpPr txBox="1">
            <a:spLocks noGrp="1"/>
          </p:cNvSpPr>
          <p:nvPr>
            <p:ph type="subTitle" idx="1"/>
          </p:nvPr>
        </p:nvSpPr>
        <p:spPr>
          <a:xfrm>
            <a:off x="685800" y="3093357"/>
            <a:ext cx="7772400" cy="712499"/>
          </a:xfrm>
          <a:prstGeom prst="rect">
            <a:avLst/>
          </a:prstGeom>
        </p:spPr>
        <p:txBody>
          <a:bodyPr lIns="91425" tIns="91425" rIns="91425" bIns="91425" anchor="ctr" anchorCtr="0">
            <a:noAutofit/>
          </a:bodyPr>
          <a:lstStyle/>
          <a:p>
            <a:pPr>
              <a:spcBef>
                <a:spcPts val="0"/>
              </a:spcBef>
              <a:buNone/>
            </a:pPr>
            <a:r>
              <a:rPr lang="en" dirty="0" smtClean="0"/>
              <a:t>Advanced for its Time</a:t>
            </a:r>
            <a:endParaRPr lang="en" dirty="0"/>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Bibliography</a:t>
            </a:r>
            <a:endParaRPr lang="en-CA" dirty="0"/>
          </a:p>
        </p:txBody>
      </p:sp>
      <p:sp>
        <p:nvSpPr>
          <p:cNvPr id="3" name="Text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412159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Thematic Wall Blurb</a:t>
            </a:r>
            <a:endParaRPr lang="en-CA" dirty="0"/>
          </a:p>
        </p:txBody>
      </p:sp>
      <p:sp>
        <p:nvSpPr>
          <p:cNvPr id="3" name="Text Placeholder 2"/>
          <p:cNvSpPr>
            <a:spLocks noGrp="1"/>
          </p:cNvSpPr>
          <p:nvPr>
            <p:ph type="body" idx="1"/>
          </p:nvPr>
        </p:nvSpPr>
        <p:spPr/>
        <p:txBody>
          <a:bodyPr/>
          <a:lstStyle/>
          <a:p>
            <a:r>
              <a:rPr lang="en-CA" dirty="0" smtClean="0"/>
              <a:t>Here you will explain how the upcoming objects will relate to the theme. </a:t>
            </a:r>
            <a:endParaRPr lang="en-CA" dirty="0"/>
          </a:p>
        </p:txBody>
      </p:sp>
    </p:spTree>
    <p:extLst>
      <p:ext uri="{BB962C8B-B14F-4D97-AF65-F5344CB8AC3E}">
        <p14:creationId xmlns:p14="http://schemas.microsoft.com/office/powerpoint/2010/main" val="200509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dirty="0" smtClean="0"/>
              <a:t>Developed Tools</a:t>
            </a:r>
            <a:endParaRPr lang="en" dirty="0"/>
          </a:p>
        </p:txBody>
      </p:sp>
      <p:sp>
        <p:nvSpPr>
          <p:cNvPr id="42" name="Shape 42"/>
          <p:cNvSpPr txBox="1">
            <a:spLocks noGrp="1"/>
          </p:cNvSpPr>
          <p:nvPr>
            <p:ph type="body" idx="1"/>
          </p:nvPr>
        </p:nvSpPr>
        <p:spPr>
          <a:xfrm>
            <a:off x="3613175" y="1460500"/>
            <a:ext cx="5073600" cy="3465299"/>
          </a:xfrm>
          <a:prstGeom prst="rect">
            <a:avLst/>
          </a:prstGeom>
        </p:spPr>
        <p:txBody>
          <a:bodyPr lIns="91425" tIns="91425" rIns="91425" bIns="91425" anchor="t" anchorCtr="0">
            <a:noAutofit/>
          </a:bodyPr>
          <a:lstStyle/>
          <a:p>
            <a:pPr algn="just"/>
            <a:r>
              <a:rPr lang="en-CA" sz="1200" dirty="0" smtClean="0"/>
              <a:t>Stone </a:t>
            </a:r>
            <a:r>
              <a:rPr lang="en-CA" sz="1200" dirty="0"/>
              <a:t>preserves much better than other materials so archaeologists are not entirely sure what other materials the Paleolithic people might have used, though animal bones, antlers and teeth were used as well. </a:t>
            </a:r>
            <a:r>
              <a:rPr lang="en-CA" sz="1200" dirty="0" smtClean="0"/>
              <a:t>Common items such as choppers made of flaked stone were worked by humans for their needs. Later, prismatic blades were developed. They had long, narrow and sharp cutting </a:t>
            </a:r>
            <a:r>
              <a:rPr lang="en-CA" sz="1200" dirty="0" smtClean="0"/>
              <a:t>points. They </a:t>
            </a:r>
            <a:r>
              <a:rPr lang="en-CA" sz="1200" dirty="0" smtClean="0"/>
              <a:t>were so effective that the site in Jordan (</a:t>
            </a:r>
            <a:r>
              <a:rPr lang="en-CA" sz="1200" dirty="0" err="1"/>
              <a:t>Mughr</a:t>
            </a:r>
            <a:r>
              <a:rPr lang="en-CA" sz="1200" dirty="0"/>
              <a:t> </a:t>
            </a:r>
            <a:r>
              <a:rPr lang="en-CA" sz="1200" dirty="0" smtClean="0"/>
              <a:t>el-</a:t>
            </a:r>
            <a:r>
              <a:rPr lang="en-CA" sz="1200" dirty="0" err="1" smtClean="0"/>
              <a:t>Hamamah</a:t>
            </a:r>
            <a:r>
              <a:rPr lang="en-CA" sz="1200" dirty="0" smtClean="0"/>
              <a:t> cave) where the tools were found suggests that the society organized around production of such tools, according to </a:t>
            </a:r>
            <a:r>
              <a:rPr lang="en-CA" sz="1200" dirty="0"/>
              <a:t>Liv Nilsson Stutz and Aaron Jonas Stutz</a:t>
            </a:r>
            <a:r>
              <a:rPr lang="en-CA" sz="1200" dirty="0" smtClean="0"/>
              <a:t>. Thousands were found at the site. </a:t>
            </a:r>
            <a:r>
              <a:rPr lang="en-CA" sz="1200" dirty="0" smtClean="0"/>
              <a:t>2</a:t>
            </a:r>
            <a:endParaRPr lang="en-CA" sz="1200" dirty="0" smtClean="0"/>
          </a:p>
          <a:p>
            <a:pPr algn="just"/>
            <a:endParaRPr lang="en-CA" sz="1200" dirty="0">
              <a:solidFill>
                <a:srgbClr val="FF0000"/>
              </a:solidFill>
            </a:endParaRPr>
          </a:p>
          <a:p>
            <a:pPr algn="just"/>
            <a:r>
              <a:rPr lang="en-CA" sz="1200" dirty="0" smtClean="0">
                <a:solidFill>
                  <a:srgbClr val="00B050"/>
                </a:solidFill>
              </a:rPr>
              <a:t>Flaking of stones had probably been around for about 1.7 million years before these developments in sharpness occurred around 40 000 years ago. The fact that the society organized into roles for production of tools shows their social and technological advancement. </a:t>
            </a:r>
          </a:p>
          <a:p>
            <a:pPr algn="just"/>
            <a:endParaRPr lang="en-CA" sz="1200" dirty="0" smtClean="0">
              <a:solidFill>
                <a:srgbClr val="FF0000"/>
              </a:solidFill>
            </a:endParaRPr>
          </a:p>
          <a:p>
            <a:pPr algn="just"/>
            <a:r>
              <a:rPr lang="en-CA" sz="1200" dirty="0" smtClean="0">
                <a:solidFill>
                  <a:srgbClr val="FF0000"/>
                </a:solidFill>
              </a:rPr>
              <a:t>Continuity and change.</a:t>
            </a:r>
            <a:endParaRPr lang="en" sz="1200" dirty="0">
              <a:solidFill>
                <a:srgbClr val="FF0000"/>
              </a:solidFill>
              <a:latin typeface="Times New Roman"/>
              <a:ea typeface="Times New Roman"/>
              <a:cs typeface="Times New Roman"/>
              <a:sym typeface="Times New Roman"/>
            </a:endParaRPr>
          </a:p>
        </p:txBody>
      </p:sp>
      <p:sp>
        <p:nvSpPr>
          <p:cNvPr id="3" name="TextBox 2"/>
          <p:cNvSpPr txBox="1"/>
          <p:nvPr/>
        </p:nvSpPr>
        <p:spPr>
          <a:xfrm>
            <a:off x="395536" y="3435847"/>
            <a:ext cx="2880320" cy="1169551"/>
          </a:xfrm>
          <a:prstGeom prst="rect">
            <a:avLst/>
          </a:prstGeom>
          <a:noFill/>
        </p:spPr>
        <p:txBody>
          <a:bodyPr wrap="square" rtlCol="0">
            <a:spAutoFit/>
          </a:bodyPr>
          <a:lstStyle/>
          <a:p>
            <a:r>
              <a:rPr lang="en-CA" dirty="0" smtClean="0"/>
              <a:t>Left two objects: Stone </a:t>
            </a:r>
            <a:r>
              <a:rPr lang="en-CA" dirty="0"/>
              <a:t>tools </a:t>
            </a:r>
            <a:r>
              <a:rPr lang="en-CA" dirty="0" smtClean="0"/>
              <a:t>from a cave in Jordan, dating to 44 000 to 42 000 years </a:t>
            </a:r>
            <a:r>
              <a:rPr lang="en-CA" dirty="0" smtClean="0"/>
              <a:t>ago.1 </a:t>
            </a:r>
            <a:endParaRPr lang="en-CA" dirty="0"/>
          </a:p>
          <a:p>
            <a:r>
              <a:rPr lang="en-CA" dirty="0"/>
              <a:t/>
            </a:r>
            <a:br>
              <a:rPr lang="en-CA" dirty="0"/>
            </a:br>
            <a:endParaRPr lang="en-CA"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653903"/>
            <a:ext cx="2969907" cy="1781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sz="4400" dirty="0" smtClean="0"/>
              <a:t>Sophisticated Artistry</a:t>
            </a:r>
            <a:endParaRPr lang="en" sz="4400" dirty="0"/>
          </a:p>
        </p:txBody>
      </p:sp>
      <p:sp>
        <p:nvSpPr>
          <p:cNvPr id="50" name="Shape 50"/>
          <p:cNvSpPr txBox="1">
            <a:spLocks noGrp="1"/>
          </p:cNvSpPr>
          <p:nvPr>
            <p:ph type="body" idx="1"/>
          </p:nvPr>
        </p:nvSpPr>
        <p:spPr>
          <a:xfrm>
            <a:off x="3052175" y="1460500"/>
            <a:ext cx="5634600" cy="3389099"/>
          </a:xfrm>
          <a:prstGeom prst="rect">
            <a:avLst/>
          </a:prstGeom>
        </p:spPr>
        <p:txBody>
          <a:bodyPr lIns="91425" tIns="91425" rIns="91425" bIns="91425" anchor="t" anchorCtr="0">
            <a:noAutofit/>
          </a:bodyPr>
          <a:lstStyle/>
          <a:p>
            <a:r>
              <a:rPr lang="en-CA" sz="1200" dirty="0"/>
              <a:t>The Paleolithic way of living, being nomadic and based on hunting and gathering, was quite different from ours</a:t>
            </a:r>
            <a:r>
              <a:rPr lang="en-CA" sz="1200" dirty="0" smtClean="0"/>
              <a:t>. </a:t>
            </a:r>
            <a:r>
              <a:rPr lang="en-CA" sz="1200" dirty="0"/>
              <a:t>They probably shared what was hunted and what was gathered and probably all played a role in preparing the food and making use of animal bones and skin for clothing, tools and decorative objects. Moving from place to place following the animals and their seasonal migrations required an intimate knowledge of </a:t>
            </a:r>
            <a:r>
              <a:rPr lang="en-CA" sz="1200" dirty="0" smtClean="0"/>
              <a:t>nature. The </a:t>
            </a:r>
            <a:r>
              <a:rPr lang="en-CA" sz="1200" dirty="0"/>
              <a:t>carved </a:t>
            </a:r>
            <a:r>
              <a:rPr lang="en-CA" sz="1200" dirty="0" smtClean="0"/>
              <a:t>reindeer piece shows </a:t>
            </a:r>
            <a:r>
              <a:rPr lang="en-CA" sz="1200" dirty="0"/>
              <a:t>just how much the </a:t>
            </a:r>
            <a:r>
              <a:rPr lang="en-CA" sz="1200" dirty="0" smtClean="0"/>
              <a:t>Paleolithic </a:t>
            </a:r>
            <a:r>
              <a:rPr lang="en-CA" sz="1200" dirty="0"/>
              <a:t>people were in tune with their natural surroundings. Carved onto a 27-centimetre long mammoth tusk about 11 000 years ago, the two swimming reindeer are said to be portrayed during the autumn, the time of year when humans made the best use of such animals</a:t>
            </a:r>
            <a:r>
              <a:rPr lang="en-CA" sz="1200" dirty="0" smtClean="0"/>
              <a:t>. </a:t>
            </a:r>
            <a:r>
              <a:rPr lang="en-CA" sz="1200" dirty="0" smtClean="0"/>
              <a:t>4</a:t>
            </a:r>
            <a:endParaRPr lang="en-CA" sz="1200" dirty="0" smtClean="0"/>
          </a:p>
          <a:p>
            <a:endParaRPr lang="en-CA" sz="1200" dirty="0"/>
          </a:p>
          <a:p>
            <a:r>
              <a:rPr lang="en-CA" sz="1200" dirty="0" smtClean="0">
                <a:solidFill>
                  <a:srgbClr val="00B050"/>
                </a:solidFill>
              </a:rPr>
              <a:t>Argument on advanced: Regardless, the artistry shows incredible awareness and agility. </a:t>
            </a:r>
          </a:p>
          <a:p>
            <a:endParaRPr lang="en-CA" sz="1200" dirty="0">
              <a:solidFill>
                <a:srgbClr val="FF0000"/>
              </a:solidFill>
            </a:endParaRPr>
          </a:p>
          <a:p>
            <a:r>
              <a:rPr lang="en-CA" sz="1200" dirty="0" smtClean="0">
                <a:solidFill>
                  <a:srgbClr val="FF0000"/>
                </a:solidFill>
              </a:rPr>
              <a:t>HTC: Significance</a:t>
            </a:r>
            <a:r>
              <a:rPr lang="en-CA" sz="1200" dirty="0" smtClean="0"/>
              <a:t>.</a:t>
            </a:r>
            <a:endParaRPr lang="en-CA" sz="1200" dirty="0"/>
          </a:p>
          <a:p>
            <a:r>
              <a:rPr lang="en-CA" sz="1200" dirty="0"/>
              <a:t/>
            </a:r>
            <a:br>
              <a:rPr lang="en-CA" sz="1200" dirty="0"/>
            </a:br>
            <a:endParaRPr sz="1200" dirty="0"/>
          </a:p>
          <a:p>
            <a:pPr>
              <a:spcBef>
                <a:spcPts val="0"/>
              </a:spcBef>
              <a:buNone/>
            </a:pPr>
            <a:endParaRPr dirty="0"/>
          </a:p>
        </p:txBody>
      </p:sp>
      <p:pic>
        <p:nvPicPr>
          <p:cNvPr id="2050" name="Picture 2" descr="https://lh3.googleusercontent.com/3390dPz-0zC8Ht9uTkK_TJvsBedp7oojuT3IgNGuN3GiByixYq9QtGKgmHGiy5TXZD1_q7pkEXsGO9HFNMdscdVe-epMDSw8xFxeanhAb1brx3sq9HmPyIJgAa2CPMNTS6jO_Y6MOAA9eCBHm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 y="1563638"/>
            <a:ext cx="2895600" cy="14382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3825" y="3219822"/>
            <a:ext cx="2895600" cy="738664"/>
          </a:xfrm>
          <a:prstGeom prst="rect">
            <a:avLst/>
          </a:prstGeom>
          <a:noFill/>
        </p:spPr>
        <p:txBody>
          <a:bodyPr wrap="square" rtlCol="0">
            <a:spAutoFit/>
          </a:bodyPr>
          <a:lstStyle/>
          <a:p>
            <a:r>
              <a:rPr lang="en-CA" dirty="0" smtClean="0"/>
              <a:t>Swimming reindeer carved onto mammoth tusk, 11 000 years ago, </a:t>
            </a:r>
            <a:r>
              <a:rPr lang="en-CA" dirty="0" smtClean="0"/>
              <a:t>France. 3 </a:t>
            </a:r>
            <a:endParaRPr lang="en-CA"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dirty="0" smtClean="0"/>
              <a:t>Thoughtful Cave Art</a:t>
            </a:r>
            <a:endParaRPr lang="en" dirty="0"/>
          </a:p>
        </p:txBody>
      </p:sp>
      <p:sp>
        <p:nvSpPr>
          <p:cNvPr id="57" name="Shape 57"/>
          <p:cNvSpPr txBox="1">
            <a:spLocks noGrp="1"/>
          </p:cNvSpPr>
          <p:nvPr>
            <p:ph type="body" idx="1"/>
          </p:nvPr>
        </p:nvSpPr>
        <p:spPr>
          <a:xfrm>
            <a:off x="3838500" y="1510900"/>
            <a:ext cx="4521600" cy="2076900"/>
          </a:xfrm>
          <a:prstGeom prst="rect">
            <a:avLst/>
          </a:prstGeom>
        </p:spPr>
        <p:txBody>
          <a:bodyPr lIns="91425" tIns="91425" rIns="91425" bIns="91425" anchor="t" anchorCtr="0">
            <a:noAutofit/>
          </a:bodyPr>
          <a:lstStyle/>
          <a:p>
            <a:r>
              <a:rPr lang="en-CA" sz="1200" dirty="0"/>
              <a:t>Paleolithic people created what we would call art. To them, objects and paintings may have held symbolic </a:t>
            </a:r>
            <a:r>
              <a:rPr lang="en-CA" sz="1200" dirty="0" smtClean="0"/>
              <a:t>meaning. The </a:t>
            </a:r>
            <a:r>
              <a:rPr lang="en-CA" sz="1200" dirty="0"/>
              <a:t>most well known Paleolithic art comes from caves such as Lascaux in France, thought to be about 20 000 years old. The cave art is either painted on the cave walls with pigment (sprayed or brushed) or engraved into the stone. The most commonly represented animals are horses. There are also bulls and cows, bears, felines, bison, ibexes and aurochs. </a:t>
            </a:r>
            <a:r>
              <a:rPr lang="en-CA" sz="1200" dirty="0" smtClean="0"/>
              <a:t>There </a:t>
            </a:r>
            <a:r>
              <a:rPr lang="en-CA" sz="1200" dirty="0"/>
              <a:t>are no plants or landscapes depicted. Their artistic techniques allowed them to show motion, such as a horse falling or rolling on the ground.   One human figure was drawn in the whole cave – a stick figure with a bird-head. The artists may have used scaffolding to reach their painting or engraving locations. More than 100 animal-fat lamps have been found in the cave showing that this kind of tool was used to light the way into the deep recesses of the cave. </a:t>
            </a:r>
            <a:r>
              <a:rPr lang="en-CA" sz="1200" dirty="0" smtClean="0"/>
              <a:t>6</a:t>
            </a:r>
            <a:endParaRPr lang="en-CA" sz="1200" dirty="0" smtClean="0"/>
          </a:p>
          <a:p>
            <a:r>
              <a:rPr lang="en-CA" sz="1200" dirty="0" smtClean="0">
                <a:solidFill>
                  <a:srgbClr val="00B050"/>
                </a:solidFill>
              </a:rPr>
              <a:t>Argument Advanced:</a:t>
            </a:r>
            <a:endParaRPr lang="en-CA" sz="1200" dirty="0">
              <a:solidFill>
                <a:srgbClr val="00B050"/>
              </a:solidFill>
            </a:endParaRPr>
          </a:p>
          <a:p>
            <a:r>
              <a:rPr lang="en-CA" sz="1200" dirty="0" smtClean="0">
                <a:solidFill>
                  <a:srgbClr val="FF0000"/>
                </a:solidFill>
              </a:rPr>
              <a:t>HTC Perspective.</a:t>
            </a:r>
            <a:endParaRPr lang="en-CA" sz="1200" dirty="0">
              <a:solidFill>
                <a:srgbClr val="FF0000"/>
              </a:solidFill>
            </a:endParaRPr>
          </a:p>
          <a:p>
            <a:r>
              <a:rPr lang="en-CA" sz="1200" dirty="0"/>
              <a:t/>
            </a:r>
            <a:br>
              <a:rPr lang="en-CA" sz="1200" dirty="0"/>
            </a:br>
            <a:endParaRPr lang="en" sz="1200" b="1" dirty="0">
              <a:solidFill>
                <a:schemeClr val="dk1"/>
              </a:solidFill>
              <a:latin typeface="Times New Roman"/>
              <a:ea typeface="Times New Roman"/>
              <a:cs typeface="Times New Roman"/>
              <a:sym typeface="Times New Roman"/>
            </a:endParaRPr>
          </a:p>
        </p:txBody>
      </p:sp>
      <p:pic>
        <p:nvPicPr>
          <p:cNvPr id="3074" name="Picture 2" descr="https://lh5.googleusercontent.com/UaYaXKYLV-bol5dj1n7BB7xmJe3ZGdiJXAX-Ua0Q03kkQeysLNMmt8LbRQ_bflP1_9UN5_bWQe11BCOqBivfv9wLHTcHfZ3etBbSCSC2TXxqR9N47p1jMRp79YL8Z3VKyq_-Q1M_umOs42MYZ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 y="1563638"/>
            <a:ext cx="3343275" cy="22574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23528" y="4011910"/>
            <a:ext cx="2880320" cy="738664"/>
          </a:xfrm>
          <a:prstGeom prst="rect">
            <a:avLst/>
          </a:prstGeom>
          <a:noFill/>
        </p:spPr>
        <p:txBody>
          <a:bodyPr wrap="square" rtlCol="0">
            <a:spAutoFit/>
          </a:bodyPr>
          <a:lstStyle/>
          <a:p>
            <a:r>
              <a:rPr lang="en-CA" dirty="0" smtClean="0"/>
              <a:t>Bird-headed man with bison from Lascaux Cave, 20 000 years ago, </a:t>
            </a:r>
            <a:r>
              <a:rPr lang="en-CA" dirty="0" smtClean="0"/>
              <a:t>France. 5</a:t>
            </a:r>
            <a:endParaRPr lang="en-CA"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sz="3600" dirty="0" smtClean="0"/>
              <a:t>Gender Roles and Food</a:t>
            </a:r>
            <a:endParaRPr lang="en" sz="1200" b="0" dirty="0">
              <a:solidFill>
                <a:schemeClr val="dk1"/>
              </a:solidFill>
              <a:latin typeface="Times New Roman"/>
              <a:ea typeface="Times New Roman"/>
              <a:cs typeface="Times New Roman"/>
              <a:sym typeface="Times New Roman"/>
            </a:endParaRPr>
          </a:p>
        </p:txBody>
      </p:sp>
      <p:sp>
        <p:nvSpPr>
          <p:cNvPr id="65" name="Shape 65"/>
          <p:cNvSpPr txBox="1">
            <a:spLocks noGrp="1"/>
          </p:cNvSpPr>
          <p:nvPr>
            <p:ph type="body" idx="1"/>
          </p:nvPr>
        </p:nvSpPr>
        <p:spPr>
          <a:xfrm>
            <a:off x="3281850" y="1481937"/>
            <a:ext cx="5473199" cy="3465299"/>
          </a:xfrm>
          <a:prstGeom prst="rect">
            <a:avLst/>
          </a:prstGeom>
        </p:spPr>
        <p:txBody>
          <a:bodyPr lIns="91425" tIns="91425" rIns="91425" bIns="91425" anchor="t" anchorCtr="0">
            <a:noAutofit/>
          </a:bodyPr>
          <a:lstStyle/>
          <a:p>
            <a:r>
              <a:rPr lang="en-CA" sz="1200" dirty="0"/>
              <a:t>Though women may have done the bulk of gathering, anthropologists and archaeologists don’t think this would have been exclusive. Women may have participated in the hunts and men may have gathered as well. Gathering of plants, berries, seeds, roots and tubers (plus perhaps insects) did bring in much more of the calories that sustained the bands (about 70% according to some estimates). Some researchers believed that hunting was not uniformly done by using weapons but by using nets. Newly discovered evidence in Italy, Czech Republic and Russia also suggests that later Paleolithic people (around 30 000 years ago) ground some gathered plants and mixed them with water to make a bread-like substance.</a:t>
            </a:r>
            <a:r>
              <a:rPr lang="en-CA" sz="1200" dirty="0">
                <a:solidFill>
                  <a:srgbClr val="FF0000"/>
                </a:solidFill>
              </a:rPr>
              <a:t> </a:t>
            </a:r>
            <a:r>
              <a:rPr lang="en-CA" sz="1200" dirty="0" smtClean="0">
                <a:solidFill>
                  <a:schemeClr val="tx1"/>
                </a:solidFill>
              </a:rPr>
              <a:t>8</a:t>
            </a:r>
            <a:endParaRPr lang="en-CA" sz="1200" dirty="0" smtClean="0">
              <a:solidFill>
                <a:schemeClr val="tx1"/>
              </a:solidFill>
            </a:endParaRPr>
          </a:p>
          <a:p>
            <a:endParaRPr lang="en-CA" sz="1200" dirty="0">
              <a:solidFill>
                <a:srgbClr val="FF0000"/>
              </a:solidFill>
            </a:endParaRPr>
          </a:p>
          <a:p>
            <a:r>
              <a:rPr lang="en-CA" sz="1200" dirty="0" smtClean="0">
                <a:solidFill>
                  <a:srgbClr val="00B050"/>
                </a:solidFill>
              </a:rPr>
              <a:t>Advanced tech </a:t>
            </a:r>
            <a:r>
              <a:rPr lang="en-CA" sz="1200" dirty="0" err="1" smtClean="0">
                <a:solidFill>
                  <a:srgbClr val="00B050"/>
                </a:solidFill>
              </a:rPr>
              <a:t>arg</a:t>
            </a:r>
            <a:endParaRPr lang="en-CA" sz="1200" dirty="0" smtClean="0">
              <a:solidFill>
                <a:srgbClr val="00B050"/>
              </a:solidFill>
            </a:endParaRPr>
          </a:p>
          <a:p>
            <a:endParaRPr lang="en-CA" sz="1200" dirty="0" smtClean="0">
              <a:solidFill>
                <a:srgbClr val="FF0000"/>
              </a:solidFill>
            </a:endParaRPr>
          </a:p>
          <a:p>
            <a:r>
              <a:rPr lang="en-CA" sz="1200" dirty="0" smtClean="0">
                <a:solidFill>
                  <a:srgbClr val="FF0000"/>
                </a:solidFill>
              </a:rPr>
              <a:t>HTC Change</a:t>
            </a:r>
            <a:endParaRPr lang="en-CA" sz="1200" dirty="0">
              <a:solidFill>
                <a:srgbClr val="FF0000"/>
              </a:solidFill>
            </a:endParaRPr>
          </a:p>
          <a:p>
            <a:r>
              <a:rPr lang="en-CA" sz="1200" dirty="0"/>
              <a:t/>
            </a:r>
            <a:br>
              <a:rPr lang="en-CA" sz="1200" dirty="0"/>
            </a:br>
            <a:endParaRPr lang="en" sz="1200" dirty="0">
              <a:solidFill>
                <a:schemeClr val="dk1"/>
              </a:solidFill>
              <a:latin typeface="Times New Roman"/>
              <a:ea typeface="Times New Roman"/>
              <a:cs typeface="Times New Roman"/>
              <a:sym typeface="Times New Roman"/>
            </a:endParaRPr>
          </a:p>
        </p:txBody>
      </p:sp>
      <p:pic>
        <p:nvPicPr>
          <p:cNvPr id="1026" name="Picture 2" descr="https://lh3.googleusercontent.com/ssryGanyjaWi__EJSouGbf8hYNdnmGdQ7fF1MHzszs7bi9SIudp_kZqVzOEh7vbLQSrsrjX1fBX3JzFHL418L7cmnunxkojYLJ9qd9qBZ5NjiqgEuwuqnO77CSyDrHTX-eVgHUcUBCnqXad9K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779662"/>
            <a:ext cx="3095774" cy="15121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95536" y="3507854"/>
            <a:ext cx="2520280" cy="307777"/>
          </a:xfrm>
          <a:prstGeom prst="rect">
            <a:avLst/>
          </a:prstGeom>
          <a:noFill/>
        </p:spPr>
        <p:txBody>
          <a:bodyPr wrap="square" rtlCol="0">
            <a:spAutoFit/>
          </a:bodyPr>
          <a:lstStyle/>
          <a:p>
            <a:r>
              <a:rPr lang="en-CA" dirty="0" smtClean="0"/>
              <a:t>Paleolithic grinding </a:t>
            </a:r>
            <a:r>
              <a:rPr lang="en-CA" dirty="0" smtClean="0"/>
              <a:t>tools. 7</a:t>
            </a:r>
            <a:endParaRPr lang="en-CA"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sz="3600" dirty="0" smtClean="0"/>
              <a:t>Fishing as an Advanced Technique</a:t>
            </a:r>
            <a:endParaRPr lang="en" sz="3600" dirty="0"/>
          </a:p>
        </p:txBody>
      </p:sp>
      <p:sp>
        <p:nvSpPr>
          <p:cNvPr id="74" name="Shape 74"/>
          <p:cNvSpPr txBox="1">
            <a:spLocks noGrp="1"/>
          </p:cNvSpPr>
          <p:nvPr>
            <p:ph type="body" idx="1"/>
          </p:nvPr>
        </p:nvSpPr>
        <p:spPr>
          <a:xfrm>
            <a:off x="3995200" y="1460500"/>
            <a:ext cx="4691699" cy="3465299"/>
          </a:xfrm>
          <a:prstGeom prst="rect">
            <a:avLst/>
          </a:prstGeom>
        </p:spPr>
        <p:txBody>
          <a:bodyPr lIns="91425" tIns="91425" rIns="91425" bIns="91425" anchor="t" anchorCtr="0">
            <a:noAutofit/>
          </a:bodyPr>
          <a:lstStyle/>
          <a:p>
            <a:pPr lvl="0" algn="just">
              <a:spcBef>
                <a:spcPts val="600"/>
              </a:spcBef>
            </a:pPr>
            <a:r>
              <a:rPr lang="en-CA" sz="1200" dirty="0" smtClean="0">
                <a:latin typeface="Arial" panose="020B0604020202020204" pitchFamily="34" charset="0"/>
                <a:ea typeface="Times New Roman"/>
                <a:cs typeface="Arial" panose="020B0604020202020204" pitchFamily="34" charset="0"/>
                <a:sym typeface="Times New Roman"/>
              </a:rPr>
              <a:t>Having the ability to exploit marine life was a key strategy of </a:t>
            </a:r>
            <a:r>
              <a:rPr lang="en-CA" sz="1200" dirty="0" err="1" smtClean="0">
                <a:latin typeface="Arial" panose="020B0604020202020204" pitchFamily="34" charset="0"/>
                <a:ea typeface="Times New Roman"/>
                <a:cs typeface="Arial" panose="020B0604020202020204" pitchFamily="34" charset="0"/>
                <a:sym typeface="Times New Roman"/>
              </a:rPr>
              <a:t>paleolithic</a:t>
            </a:r>
            <a:r>
              <a:rPr lang="en-CA" sz="1200" dirty="0" smtClean="0">
                <a:latin typeface="Arial" panose="020B0604020202020204" pitchFamily="34" charset="0"/>
                <a:ea typeface="Times New Roman"/>
                <a:cs typeface="Arial" panose="020B0604020202020204" pitchFamily="34" charset="0"/>
                <a:sym typeface="Times New Roman"/>
              </a:rPr>
              <a:t> people yet little is known about how it was done. On the southern Japanese island of Okinawa this was even more important because there weren’t that many other resources. Evidence from </a:t>
            </a:r>
            <a:r>
              <a:rPr lang="en-CA" sz="1200" dirty="0" err="1" smtClean="0">
                <a:latin typeface="Arial" panose="020B0604020202020204" pitchFamily="34" charset="0"/>
                <a:ea typeface="Times New Roman"/>
                <a:cs typeface="Arial" panose="020B0604020202020204" pitchFamily="34" charset="0"/>
                <a:sym typeface="Times New Roman"/>
              </a:rPr>
              <a:t>Sakitari</a:t>
            </a:r>
            <a:r>
              <a:rPr lang="en-CA" sz="1200" dirty="0" smtClean="0">
                <a:latin typeface="Arial" panose="020B0604020202020204" pitchFamily="34" charset="0"/>
                <a:ea typeface="Times New Roman"/>
                <a:cs typeface="Arial" panose="020B0604020202020204" pitchFamily="34" charset="0"/>
                <a:sym typeface="Times New Roman"/>
              </a:rPr>
              <a:t> Cave suggests that </a:t>
            </a:r>
            <a:r>
              <a:rPr lang="en-CA" sz="1200" dirty="0" err="1" smtClean="0">
                <a:latin typeface="Arial" panose="020B0604020202020204" pitchFamily="34" charset="0"/>
                <a:ea typeface="Times New Roman"/>
                <a:cs typeface="Arial" panose="020B0604020202020204" pitchFamily="34" charset="0"/>
                <a:sym typeface="Times New Roman"/>
              </a:rPr>
              <a:t>paleolithic</a:t>
            </a:r>
            <a:r>
              <a:rPr lang="en-CA" sz="1200" dirty="0" smtClean="0">
                <a:latin typeface="Arial" panose="020B0604020202020204" pitchFamily="34" charset="0"/>
                <a:ea typeface="Times New Roman"/>
                <a:cs typeface="Arial" panose="020B0604020202020204" pitchFamily="34" charset="0"/>
                <a:sym typeface="Times New Roman"/>
              </a:rPr>
              <a:t> people surviving on Okinawa carved fish hooks out of snail </a:t>
            </a:r>
            <a:r>
              <a:rPr lang="en-CA" sz="1200" dirty="0" smtClean="0">
                <a:latin typeface="Arial" panose="020B0604020202020204" pitchFamily="34" charset="0"/>
                <a:ea typeface="Times New Roman"/>
                <a:cs typeface="Arial" panose="020B0604020202020204" pitchFamily="34" charset="0"/>
                <a:sym typeface="Times New Roman"/>
              </a:rPr>
              <a:t>shell.10 </a:t>
            </a:r>
            <a:endParaRPr lang="en-CA" sz="1200" dirty="0">
              <a:latin typeface="Arial" panose="020B0604020202020204" pitchFamily="34" charset="0"/>
              <a:ea typeface="Times New Roman"/>
              <a:cs typeface="Arial" panose="020B0604020202020204" pitchFamily="34" charset="0"/>
              <a:sym typeface="Times New Roman"/>
            </a:endParaRPr>
          </a:p>
          <a:p>
            <a:pPr lvl="0" algn="just">
              <a:spcBef>
                <a:spcPts val="600"/>
              </a:spcBef>
            </a:pPr>
            <a:r>
              <a:rPr lang="en-CA" sz="1200" dirty="0" smtClean="0">
                <a:solidFill>
                  <a:srgbClr val="00B050"/>
                </a:solidFill>
                <a:latin typeface="Arial" panose="020B0604020202020204" pitchFamily="34" charset="0"/>
                <a:ea typeface="Times New Roman"/>
                <a:cs typeface="Arial" panose="020B0604020202020204" pitchFamily="34" charset="0"/>
                <a:sym typeface="Times New Roman"/>
              </a:rPr>
              <a:t>This shows advanced technology for the time because the </a:t>
            </a:r>
            <a:r>
              <a:rPr lang="en-CA" sz="1200" dirty="0" err="1" smtClean="0">
                <a:solidFill>
                  <a:srgbClr val="00B050"/>
                </a:solidFill>
                <a:latin typeface="Arial" panose="020B0604020202020204" pitchFamily="34" charset="0"/>
                <a:ea typeface="Times New Roman"/>
                <a:cs typeface="Arial" panose="020B0604020202020204" pitchFamily="34" charset="0"/>
                <a:sym typeface="Times New Roman"/>
              </a:rPr>
              <a:t>paleolithic</a:t>
            </a:r>
            <a:r>
              <a:rPr lang="en-CA" sz="1200" dirty="0" smtClean="0">
                <a:solidFill>
                  <a:srgbClr val="00B050"/>
                </a:solidFill>
                <a:latin typeface="Arial" panose="020B0604020202020204" pitchFamily="34" charset="0"/>
                <a:ea typeface="Times New Roman"/>
                <a:cs typeface="Arial" panose="020B0604020202020204" pitchFamily="34" charset="0"/>
                <a:sym typeface="Times New Roman"/>
              </a:rPr>
              <a:t> people were adapting to the marine environment and to the scarcity of other food sources on Okinawa. They came up with clever ideas of how to get food. </a:t>
            </a:r>
          </a:p>
          <a:p>
            <a:pPr lvl="0" algn="just">
              <a:spcBef>
                <a:spcPts val="600"/>
              </a:spcBef>
            </a:pPr>
            <a:r>
              <a:rPr lang="en" sz="1200" dirty="0" smtClean="0">
                <a:solidFill>
                  <a:srgbClr val="FF0000"/>
                </a:solidFill>
                <a:latin typeface="Arial" panose="020B0604020202020204" pitchFamily="34" charset="0"/>
                <a:ea typeface="Times New Roman"/>
                <a:cs typeface="Arial" panose="020B0604020202020204" pitchFamily="34" charset="0"/>
                <a:sym typeface="Times New Roman"/>
              </a:rPr>
              <a:t>This relates to the historical thinking concept of continuity and change. Since these are the oldest fish hooks found (with the previous oldest dating to 16 000 years ago), they represent a change in technology, a new advance. </a:t>
            </a:r>
            <a:endParaRPr lang="en" sz="1200" dirty="0">
              <a:solidFill>
                <a:srgbClr val="FF0000"/>
              </a:solidFill>
              <a:latin typeface="Arial" panose="020B0604020202020204" pitchFamily="34" charset="0"/>
              <a:ea typeface="Times New Roman"/>
              <a:cs typeface="Arial" panose="020B0604020202020204" pitchFamily="34" charset="0"/>
              <a:sym typeface="Times New Roman"/>
            </a:endParaRPr>
          </a:p>
        </p:txBody>
      </p:sp>
      <p:pic>
        <p:nvPicPr>
          <p:cNvPr id="2050" name="Picture 2" descr="https://lh3.googleusercontent.com/FR7uv2pWgThKWVsD3ucLsvjWfPSVHLWDw6Ng6FxQxuGZjo6saPQtx5EuG9MEhkKbqiDpn9S8Bmz7V29Z30xLEnJhBMxGyyUPVQhoyxAL7C4rR_cjDAq-IPOVKW85nuaCo3YlEU7-p4P1djBJP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 y="1635646"/>
            <a:ext cx="3848100" cy="216217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5707" y="3562439"/>
            <a:ext cx="3024336" cy="1384995"/>
          </a:xfrm>
          <a:prstGeom prst="rect">
            <a:avLst/>
          </a:prstGeom>
          <a:noFill/>
        </p:spPr>
        <p:txBody>
          <a:bodyPr wrap="square" rtlCol="0">
            <a:spAutoFit/>
          </a:bodyPr>
          <a:lstStyle/>
          <a:p>
            <a:pPr lvl="0"/>
            <a:r>
              <a:rPr lang="en-CA" dirty="0"/>
              <a:t>Recently, the oldest fish hooks have been found in Okinawa, Japan, dating to </a:t>
            </a:r>
            <a:r>
              <a:rPr lang="en-CA" dirty="0" smtClean="0"/>
              <a:t>approximately 23 </a:t>
            </a:r>
            <a:r>
              <a:rPr lang="en-CA" dirty="0"/>
              <a:t>000 years ago. They are made from snail shells. </a:t>
            </a:r>
            <a:r>
              <a:rPr lang="en-CA" dirty="0" smtClean="0"/>
              <a:t>9</a:t>
            </a:r>
            <a:endParaRPr lang="en-CA" dirty="0"/>
          </a:p>
          <a:p>
            <a:endParaRPr lang="en-CA" dirty="0"/>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dirty="0" smtClean="0"/>
              <a:t>Signs as Proto Language</a:t>
            </a:r>
            <a:endParaRPr lang="en" dirty="0"/>
          </a:p>
        </p:txBody>
      </p:sp>
      <p:sp>
        <p:nvSpPr>
          <p:cNvPr id="81" name="Shape 81"/>
          <p:cNvSpPr txBox="1">
            <a:spLocks noGrp="1"/>
          </p:cNvSpPr>
          <p:nvPr>
            <p:ph type="body" idx="1"/>
          </p:nvPr>
        </p:nvSpPr>
        <p:spPr>
          <a:xfrm>
            <a:off x="4046975" y="1460500"/>
            <a:ext cx="4640100" cy="3298499"/>
          </a:xfrm>
          <a:prstGeom prst="rect">
            <a:avLst/>
          </a:prstGeom>
        </p:spPr>
        <p:txBody>
          <a:bodyPr lIns="91425" tIns="91425" rIns="91425" bIns="91425" anchor="t" anchorCtr="0">
            <a:noAutofit/>
          </a:bodyPr>
          <a:lstStyle/>
          <a:p>
            <a:pPr lvl="0"/>
            <a:r>
              <a:rPr lang="en" sz="1100" dirty="0">
                <a:solidFill>
                  <a:srgbClr val="000000"/>
                </a:solidFill>
              </a:rPr>
              <a:t>Canadian </a:t>
            </a:r>
            <a:r>
              <a:rPr lang="en" sz="1100" dirty="0" smtClean="0">
                <a:solidFill>
                  <a:srgbClr val="000000"/>
                </a:solidFill>
              </a:rPr>
              <a:t>Anthropologist Genevieve von Petzinger believes that one of the earliest uses of proto-writing was in Paleolithic caves and sites where there seemed to be 23 signs and symbols </a:t>
            </a:r>
            <a:r>
              <a:rPr lang="en" sz="1100" dirty="0">
                <a:solidFill>
                  <a:srgbClr val="000000"/>
                </a:solidFill>
              </a:rPr>
              <a:t>commonly used. </a:t>
            </a:r>
            <a:r>
              <a:rPr lang="en" sz="1100" dirty="0" smtClean="0">
                <a:solidFill>
                  <a:srgbClr val="000000"/>
                </a:solidFill>
              </a:rPr>
              <a:t>She has done the work of literaly connecting the dots – tracing the connections between signs and symbols used at different locations across Europe. </a:t>
            </a:r>
            <a:r>
              <a:rPr lang="en-CA" sz="1100" dirty="0" smtClean="0"/>
              <a:t>The </a:t>
            </a:r>
            <a:r>
              <a:rPr lang="en-CA" sz="1100" dirty="0"/>
              <a:t>cave artists also created many geometric signs </a:t>
            </a:r>
            <a:r>
              <a:rPr lang="en-CA" sz="1100" dirty="0" smtClean="0"/>
              <a:t>such </a:t>
            </a:r>
            <a:r>
              <a:rPr lang="en-CA" sz="1100" dirty="0"/>
              <a:t>as hooks, crosses, squares and lines of </a:t>
            </a:r>
            <a:r>
              <a:rPr lang="en-CA" sz="1100" dirty="0" smtClean="0"/>
              <a:t>dots.12 </a:t>
            </a:r>
            <a:endParaRPr lang="en-CA" sz="1100" dirty="0" smtClean="0"/>
          </a:p>
          <a:p>
            <a:pPr lvl="0"/>
            <a:endParaRPr sz="1100" dirty="0">
              <a:solidFill>
                <a:srgbClr val="000000"/>
              </a:solidFill>
            </a:endParaRPr>
          </a:p>
          <a:p>
            <a:r>
              <a:rPr lang="en" sz="1100" dirty="0" smtClean="0">
                <a:solidFill>
                  <a:srgbClr val="00B050"/>
                </a:solidFill>
              </a:rPr>
              <a:t>This suggests the origin of a very advanced technology, writing. Though von Petzinger isn’t claiming that Paleolithic people in Europe write, she is suggesting that they communicated in a more complex form than previously thought. Many of her arguments are based on the repeated patterns found across European Paleolithic sites. </a:t>
            </a:r>
          </a:p>
          <a:p>
            <a:endParaRPr lang="en" sz="1100" dirty="0" smtClean="0">
              <a:solidFill>
                <a:srgbClr val="FF0000"/>
              </a:solidFill>
            </a:endParaRPr>
          </a:p>
          <a:p>
            <a:r>
              <a:rPr lang="en" sz="1100" dirty="0" smtClean="0">
                <a:solidFill>
                  <a:srgbClr val="FF0000"/>
                </a:solidFill>
              </a:rPr>
              <a:t>This relates to the historical thinking concept of continuity and change. Von Petzinger’s thesis is about t</a:t>
            </a:r>
            <a:r>
              <a:rPr lang="en-CA" sz="1100" dirty="0" smtClean="0">
                <a:solidFill>
                  <a:srgbClr val="FF0000"/>
                </a:solidFill>
              </a:rPr>
              <a:t>he</a:t>
            </a:r>
            <a:r>
              <a:rPr lang="en" sz="1100" dirty="0" smtClean="0">
                <a:solidFill>
                  <a:srgbClr val="FF0000"/>
                </a:solidFill>
              </a:rPr>
              <a:t> continuity between Paleolithic settlements, implying that they communicated in a common way. Their signs and symbols, whose meaning is unknown to us, show that their way of living was common across Europe, and thus continuous. </a:t>
            </a:r>
            <a:endParaRPr sz="1100" dirty="0"/>
          </a:p>
        </p:txBody>
      </p:sp>
      <p:sp>
        <p:nvSpPr>
          <p:cNvPr id="82" name="Shape 82"/>
          <p:cNvSpPr txBox="1"/>
          <p:nvPr/>
        </p:nvSpPr>
        <p:spPr>
          <a:xfrm>
            <a:off x="203475" y="1582625"/>
            <a:ext cx="3289500" cy="3176399"/>
          </a:xfrm>
          <a:prstGeom prst="rect">
            <a:avLst/>
          </a:prstGeom>
          <a:noFill/>
          <a:ln>
            <a:noFill/>
          </a:ln>
        </p:spPr>
        <p:txBody>
          <a:bodyPr lIns="91425" tIns="91425" rIns="91425" bIns="91425" anchor="t" anchorCtr="0">
            <a:noAutofit/>
          </a:bodyPr>
          <a:lstStyle/>
          <a:p>
            <a:pPr>
              <a:spcBef>
                <a:spcPts val="0"/>
              </a:spcBef>
              <a:buNone/>
            </a:pPr>
            <a:endParaRPr/>
          </a:p>
        </p:txBody>
      </p:sp>
      <p:pic>
        <p:nvPicPr>
          <p:cNvPr id="3074" name="Picture 2" descr="https://i.cbc.ca/1.3764332.1473971071!/fileImage/httpImage/image.jpg_gen/derivatives/original_780/first-signs-st-germain-la-riviere-teet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75" y="1551578"/>
            <a:ext cx="3630390" cy="204325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9552" y="3795886"/>
            <a:ext cx="3096344" cy="954107"/>
          </a:xfrm>
          <a:prstGeom prst="rect">
            <a:avLst/>
          </a:prstGeom>
          <a:noFill/>
        </p:spPr>
        <p:txBody>
          <a:bodyPr wrap="square" rtlCol="0">
            <a:spAutoFit/>
          </a:bodyPr>
          <a:lstStyle/>
          <a:p>
            <a:r>
              <a:rPr lang="en-CA" dirty="0" smtClean="0"/>
              <a:t>Part of a set of deer teeth carved with geometric symbols, 16 000 years ago, St. </a:t>
            </a:r>
            <a:r>
              <a:rPr lang="en-CA" dirty="0" err="1" smtClean="0"/>
              <a:t>Germain</a:t>
            </a:r>
            <a:r>
              <a:rPr lang="en-CA" dirty="0" smtClean="0"/>
              <a:t> la </a:t>
            </a:r>
            <a:r>
              <a:rPr lang="en-CA" dirty="0" err="1" smtClean="0"/>
              <a:t>Riviere</a:t>
            </a:r>
            <a:r>
              <a:rPr lang="en-CA" dirty="0" smtClean="0"/>
              <a:t>, </a:t>
            </a:r>
            <a:r>
              <a:rPr lang="en-CA" dirty="0" smtClean="0"/>
              <a:t>France.11</a:t>
            </a:r>
            <a:endParaRPr lang="en-CA"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Endnotes</a:t>
            </a:r>
            <a:endParaRPr lang="en-CA" dirty="0"/>
          </a:p>
        </p:txBody>
      </p:sp>
      <p:sp>
        <p:nvSpPr>
          <p:cNvPr id="3" name="Text Placeholder 2"/>
          <p:cNvSpPr>
            <a:spLocks noGrp="1"/>
          </p:cNvSpPr>
          <p:nvPr>
            <p:ph type="body" idx="1"/>
          </p:nvPr>
        </p:nvSpPr>
        <p:spPr/>
        <p:txBody>
          <a:bodyPr/>
          <a:lstStyle/>
          <a:p>
            <a:pPr lvl="0"/>
            <a:r>
              <a:rPr lang="en-CA" sz="1000" dirty="0" smtClean="0"/>
              <a:t>1.</a:t>
            </a:r>
            <a:r>
              <a:rPr lang="en-CA" sz="1000" dirty="0"/>
              <a:t> </a:t>
            </a:r>
            <a:r>
              <a:rPr lang="en-CA" sz="800" dirty="0"/>
              <a:t>Carol Clark, Stone Tools from Jordan Point to Dawn of the Division of Labor, Phys.org, </a:t>
            </a:r>
            <a:r>
              <a:rPr lang="en-CA" sz="800" dirty="0" smtClean="0"/>
              <a:t>Last modified June </a:t>
            </a:r>
            <a:r>
              <a:rPr lang="en-CA" sz="800" dirty="0"/>
              <a:t>12, 2015, </a:t>
            </a:r>
            <a:r>
              <a:rPr lang="en-CA" sz="800" dirty="0">
                <a:hlinkClick r:id="rId2"/>
              </a:rPr>
              <a:t>https://</a:t>
            </a:r>
            <a:r>
              <a:rPr lang="en-CA" sz="800" dirty="0" smtClean="0">
                <a:hlinkClick r:id="rId2"/>
              </a:rPr>
              <a:t>phys.org/news/2015-06-stone-tools-jordan-dawn-division.html</a:t>
            </a:r>
            <a:r>
              <a:rPr lang="en-CA" sz="800" dirty="0" smtClean="0"/>
              <a:t>.</a:t>
            </a:r>
            <a:endParaRPr lang="en-CA" sz="800" dirty="0"/>
          </a:p>
          <a:p>
            <a:endParaRPr lang="en-CA" sz="800" dirty="0" smtClean="0"/>
          </a:p>
          <a:p>
            <a:r>
              <a:rPr lang="en-CA" sz="800" dirty="0" smtClean="0"/>
              <a:t>2. Ibid.</a:t>
            </a:r>
          </a:p>
          <a:p>
            <a:endParaRPr lang="en-CA" sz="800" dirty="0"/>
          </a:p>
          <a:p>
            <a:r>
              <a:rPr lang="en-CA" sz="800" dirty="0" smtClean="0"/>
              <a:t>3. </a:t>
            </a:r>
            <a:r>
              <a:rPr lang="en-CA" sz="700" u="sng" dirty="0">
                <a:hlinkClick r:id="rId3"/>
              </a:rPr>
              <a:t>The British Museum, Collection Online: The Swimming Reindeer, </a:t>
            </a:r>
            <a:r>
              <a:rPr lang="en-CA" sz="700" u="sng" dirty="0" smtClean="0">
                <a:hlinkClick r:id="rId3"/>
              </a:rPr>
              <a:t>Last modified 2017</a:t>
            </a:r>
            <a:r>
              <a:rPr lang="en-CA" sz="700" u="sng" dirty="0">
                <a:hlinkClick r:id="rId3"/>
              </a:rPr>
              <a:t>, </a:t>
            </a:r>
            <a:r>
              <a:rPr lang="en-CA" sz="800" u="sng" dirty="0">
                <a:hlinkClick r:id="rId3"/>
              </a:rPr>
              <a:t>http://</a:t>
            </a:r>
            <a:r>
              <a:rPr lang="en-CA" sz="800" u="sng" dirty="0" smtClean="0">
                <a:hlinkClick r:id="rId3"/>
              </a:rPr>
              <a:t>www.britishmuseum.org/research/collection_online/collection_object_details.aspx?objectId=808748&amp;partId=1</a:t>
            </a:r>
            <a:r>
              <a:rPr lang="en-CA" sz="800" u="sng" dirty="0" smtClean="0"/>
              <a:t>.</a:t>
            </a:r>
          </a:p>
          <a:p>
            <a:endParaRPr lang="en-CA" sz="800" u="sng" dirty="0"/>
          </a:p>
          <a:p>
            <a:r>
              <a:rPr lang="en-CA" sz="800" dirty="0" smtClean="0"/>
              <a:t>4. Ibid.</a:t>
            </a:r>
          </a:p>
          <a:p>
            <a:endParaRPr lang="en-CA" sz="800" dirty="0"/>
          </a:p>
          <a:p>
            <a:r>
              <a:rPr lang="en-CA" sz="800" dirty="0" smtClean="0"/>
              <a:t>5. </a:t>
            </a:r>
            <a:r>
              <a:rPr lang="en-CA" sz="800" dirty="0"/>
              <a:t>University at Buffalo Library, Digital Collections, Bird-Headed Man with Bison, </a:t>
            </a:r>
            <a:r>
              <a:rPr lang="en-CA" sz="800" dirty="0" smtClean="0"/>
              <a:t>Accessed May 24, 2018, </a:t>
            </a:r>
            <a:r>
              <a:rPr lang="en-CA" sz="800" u="sng" dirty="0">
                <a:hlinkClick r:id="rId4"/>
              </a:rPr>
              <a:t>http://</a:t>
            </a:r>
            <a:r>
              <a:rPr lang="en-CA" sz="800" u="sng" dirty="0" smtClean="0">
                <a:hlinkClick r:id="rId4"/>
              </a:rPr>
              <a:t>digital.lib.buffalo.edu/items/show/35518</a:t>
            </a:r>
            <a:r>
              <a:rPr lang="en-CA" sz="800" u="sng" dirty="0" smtClean="0"/>
              <a:t>.</a:t>
            </a:r>
            <a:endParaRPr lang="en-CA" sz="800" dirty="0"/>
          </a:p>
          <a:p>
            <a:endParaRPr lang="en-CA" sz="800" dirty="0" smtClean="0"/>
          </a:p>
          <a:p>
            <a:r>
              <a:rPr lang="en-CA" sz="800" dirty="0" smtClean="0"/>
              <a:t>6. Ibid.</a:t>
            </a:r>
          </a:p>
          <a:p>
            <a:endParaRPr lang="en-CA" sz="800" dirty="0"/>
          </a:p>
          <a:p>
            <a:r>
              <a:rPr lang="en-CA" sz="800" dirty="0" smtClean="0"/>
              <a:t>7. </a:t>
            </a:r>
            <a:r>
              <a:rPr lang="en-CA" sz="800" dirty="0" err="1"/>
              <a:t>Ewen</a:t>
            </a:r>
            <a:r>
              <a:rPr lang="en-CA" sz="800" dirty="0"/>
              <a:t> Callaway, Stone Age Flour Found Across Europe, Nature,  </a:t>
            </a:r>
            <a:r>
              <a:rPr lang="en-CA" sz="800" dirty="0" smtClean="0"/>
              <a:t>Last modified Oct</a:t>
            </a:r>
            <a:r>
              <a:rPr lang="en-CA" sz="800" dirty="0"/>
              <a:t>. 18, 2010, </a:t>
            </a:r>
            <a:r>
              <a:rPr lang="en-CA" sz="800" u="sng" dirty="0">
                <a:hlinkClick r:id="rId5"/>
              </a:rPr>
              <a:t>http://</a:t>
            </a:r>
            <a:r>
              <a:rPr lang="en-CA" sz="800" u="sng" dirty="0" smtClean="0">
                <a:hlinkClick r:id="rId5"/>
              </a:rPr>
              <a:t>www.nature.com/news/2010/101018/full/news.2010.549.html</a:t>
            </a:r>
            <a:r>
              <a:rPr lang="en-CA" sz="800" u="sng" dirty="0" smtClean="0"/>
              <a:t>.</a:t>
            </a:r>
          </a:p>
          <a:p>
            <a:endParaRPr lang="en-CA" sz="800" u="sng" dirty="0"/>
          </a:p>
          <a:p>
            <a:r>
              <a:rPr lang="en-CA" sz="800" dirty="0" smtClean="0"/>
              <a:t>8. Ibid.</a:t>
            </a:r>
          </a:p>
          <a:p>
            <a:endParaRPr lang="en-CA" sz="800" dirty="0"/>
          </a:p>
          <a:p>
            <a:r>
              <a:rPr lang="en-CA" sz="800" dirty="0" smtClean="0"/>
              <a:t>9. </a:t>
            </a:r>
            <a:r>
              <a:rPr lang="en-CA" sz="800" dirty="0"/>
              <a:t>World’s Oldest Fish Hooks Found in Japanese Island Cave, BBC, </a:t>
            </a:r>
            <a:r>
              <a:rPr lang="en-CA" sz="800" dirty="0" smtClean="0"/>
              <a:t>Last modified Sept</a:t>
            </a:r>
            <a:r>
              <a:rPr lang="en-CA" sz="800" dirty="0"/>
              <a:t>. 18, 2016, </a:t>
            </a:r>
            <a:r>
              <a:rPr lang="en-CA" sz="800" u="sng" dirty="0">
                <a:hlinkClick r:id="rId6"/>
              </a:rPr>
              <a:t>http://</a:t>
            </a:r>
            <a:r>
              <a:rPr lang="en-CA" sz="800" u="sng" dirty="0" smtClean="0">
                <a:hlinkClick r:id="rId6"/>
              </a:rPr>
              <a:t>www.bbc.com/news/world-asia-37402183</a:t>
            </a:r>
            <a:r>
              <a:rPr lang="en-CA" sz="800" u="sng" dirty="0" smtClean="0"/>
              <a:t>. </a:t>
            </a:r>
          </a:p>
          <a:p>
            <a:endParaRPr lang="en-CA" sz="800" u="sng" dirty="0"/>
          </a:p>
          <a:p>
            <a:r>
              <a:rPr lang="en-CA" sz="800" dirty="0" smtClean="0"/>
              <a:t>10. Ibid.</a:t>
            </a:r>
          </a:p>
          <a:p>
            <a:endParaRPr lang="en-CA" sz="800" dirty="0"/>
          </a:p>
          <a:p>
            <a:r>
              <a:rPr lang="en-CA" sz="800" dirty="0" smtClean="0"/>
              <a:t>11. </a:t>
            </a:r>
            <a:r>
              <a:rPr lang="en-CA" sz="800" dirty="0"/>
              <a:t>CBC News, First Signs: Unlocking the Mystery of the World’s Oldest Symbols,  </a:t>
            </a:r>
            <a:r>
              <a:rPr lang="en-CA" sz="800" dirty="0" smtClean="0"/>
              <a:t>Accessed Feb</a:t>
            </a:r>
            <a:r>
              <a:rPr lang="en-CA" sz="800" dirty="0"/>
              <a:t>. 28, 2017, </a:t>
            </a:r>
            <a:r>
              <a:rPr lang="en-CA" sz="800" dirty="0">
                <a:hlinkClick r:id="rId7"/>
              </a:rPr>
              <a:t>http://</a:t>
            </a:r>
            <a:r>
              <a:rPr lang="en-CA" sz="800" dirty="0" smtClean="0">
                <a:hlinkClick r:id="rId7"/>
              </a:rPr>
              <a:t>www.cbc.ca/radio/ideas/first-signs-unlocking-the-mysteries-of-the-world-s-oldest-symbols-1.3762393</a:t>
            </a:r>
            <a:r>
              <a:rPr lang="en-CA" sz="800" dirty="0" smtClean="0"/>
              <a:t>.</a:t>
            </a:r>
          </a:p>
          <a:p>
            <a:endParaRPr lang="en-CA" sz="800" dirty="0"/>
          </a:p>
          <a:p>
            <a:r>
              <a:rPr lang="en-CA" sz="800" dirty="0" smtClean="0"/>
              <a:t>12. Ibid.</a:t>
            </a:r>
            <a:endParaRPr lang="en-CA" sz="800" dirty="0"/>
          </a:p>
          <a:p>
            <a:endParaRPr lang="en-CA" sz="1050" dirty="0"/>
          </a:p>
          <a:p>
            <a:endParaRPr lang="en-CA" sz="1200" dirty="0"/>
          </a:p>
        </p:txBody>
      </p:sp>
    </p:spTree>
    <p:extLst>
      <p:ext uri="{BB962C8B-B14F-4D97-AF65-F5344CB8AC3E}">
        <p14:creationId xmlns:p14="http://schemas.microsoft.com/office/powerpoint/2010/main" val="428278765"/>
      </p:ext>
    </p:extLst>
  </p:cSld>
  <p:clrMapOvr>
    <a:masterClrMapping/>
  </p:clrMapOvr>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1169</Words>
  <Application>Microsoft Office PowerPoint</Application>
  <PresentationFormat>On-screen Show (16:9)</PresentationFormat>
  <Paragraphs>71</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modern</vt:lpstr>
      <vt:lpstr>Paleolithic Society:</vt:lpstr>
      <vt:lpstr>Thematic Wall Blurb</vt:lpstr>
      <vt:lpstr>Developed Tools</vt:lpstr>
      <vt:lpstr>Sophisticated Artistry</vt:lpstr>
      <vt:lpstr>Thoughtful Cave Art</vt:lpstr>
      <vt:lpstr>Gender Roles and Food</vt:lpstr>
      <vt:lpstr>Fishing as an Advanced Technique</vt:lpstr>
      <vt:lpstr>Signs as Proto Language</vt:lpstr>
      <vt:lpstr>Endnotes</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Abolition:</dc:title>
  <dc:creator>Gluskin, Risa</dc:creator>
  <cp:lastModifiedBy>Gluskin, Risa</cp:lastModifiedBy>
  <cp:revision>21</cp:revision>
  <dcterms:modified xsi:type="dcterms:W3CDTF">2018-06-05T18:40:34Z</dcterms:modified>
</cp:coreProperties>
</file>