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74" r:id="rId2"/>
    <p:sldId id="256" r:id="rId3"/>
    <p:sldId id="273" r:id="rId4"/>
    <p:sldId id="265" r:id="rId5"/>
    <p:sldId id="275" r:id="rId6"/>
    <p:sldId id="263" r:id="rId7"/>
    <p:sldId id="266" r:id="rId8"/>
    <p:sldId id="271" r:id="rId9"/>
    <p:sldId id="260" r:id="rId10"/>
    <p:sldId id="267" r:id="rId11"/>
    <p:sldId id="268" r:id="rId12"/>
    <p:sldId id="269" r:id="rId13"/>
    <p:sldId id="258"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5" d="100"/>
          <a:sy n="105" d="100"/>
        </p:scale>
        <p:origin x="723" y="4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01486-5B64-48DA-A9E1-C19D81A1B6B3}" type="datetimeFigureOut">
              <a:rPr lang="en-CA" smtClean="0"/>
              <a:t>2020-03-08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11C98-8F8C-4A12-AF31-B28CE1E28E48}" type="slidenum">
              <a:rPr lang="en-CA" smtClean="0"/>
              <a:t>‹#›</a:t>
            </a:fld>
            <a:endParaRPr lang="en-CA"/>
          </a:p>
        </p:txBody>
      </p:sp>
    </p:spTree>
    <p:extLst>
      <p:ext uri="{BB962C8B-B14F-4D97-AF65-F5344CB8AC3E}">
        <p14:creationId xmlns:p14="http://schemas.microsoft.com/office/powerpoint/2010/main" val="1820886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A811C98-8F8C-4A12-AF31-B28CE1E28E48}" type="slidenum">
              <a:rPr lang="en-CA" smtClean="0"/>
              <a:t>5</a:t>
            </a:fld>
            <a:endParaRPr lang="en-CA"/>
          </a:p>
        </p:txBody>
      </p:sp>
    </p:spTree>
    <p:extLst>
      <p:ext uri="{BB962C8B-B14F-4D97-AF65-F5344CB8AC3E}">
        <p14:creationId xmlns:p14="http://schemas.microsoft.com/office/powerpoint/2010/main" val="2045820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BE1D743-70BF-4A23-8249-79C511B31428}" type="datetimeFigureOut">
              <a:rPr lang="en-CA" smtClean="0"/>
              <a:t>2020-03-08</a:t>
            </a:fld>
            <a:endParaRPr lang="en-C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C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759B3EB-14AF-4A34-A163-53D48C496992}"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BE1D743-70BF-4A23-8249-79C511B31428}" type="datetimeFigureOut">
              <a:rPr lang="en-CA" smtClean="0"/>
              <a:t>2020-03-08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759B3EB-14AF-4A34-A163-53D48C496992}"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FBE1D743-70BF-4A23-8249-79C511B31428}" type="datetimeFigureOut">
              <a:rPr lang="en-CA" smtClean="0"/>
              <a:t>2020-03-08</a:t>
            </a:fld>
            <a:endParaRPr lang="en-CA"/>
          </a:p>
        </p:txBody>
      </p:sp>
      <p:sp>
        <p:nvSpPr>
          <p:cNvPr id="5" name="Footer Placeholder 4"/>
          <p:cNvSpPr>
            <a:spLocks noGrp="1"/>
          </p:cNvSpPr>
          <p:nvPr>
            <p:ph type="ftr" sz="quarter" idx="11"/>
          </p:nvPr>
        </p:nvSpPr>
        <p:spPr>
          <a:xfrm>
            <a:off x="457200" y="6556248"/>
            <a:ext cx="3657600" cy="228600"/>
          </a:xfrm>
        </p:spPr>
        <p:txBody>
          <a:bodyPr/>
          <a:lstStyle/>
          <a:p>
            <a:endParaRPr lang="en-CA"/>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759B3EB-14AF-4A34-A163-53D48C496992}"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BE1D743-70BF-4A23-8249-79C511B31428}" type="datetimeFigureOut">
              <a:rPr lang="en-CA" smtClean="0"/>
              <a:t>2020-03-08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759B3EB-14AF-4A34-A163-53D48C496992}"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BE1D743-70BF-4A23-8249-79C511B31428}" type="datetimeFigureOut">
              <a:rPr lang="en-CA" smtClean="0"/>
              <a:t>2020-03-08</a:t>
            </a:fld>
            <a:endParaRPr lang="en-CA"/>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CA"/>
          </a:p>
        </p:txBody>
      </p:sp>
      <p:sp>
        <p:nvSpPr>
          <p:cNvPr id="6" name="Slide Number Placeholder 5"/>
          <p:cNvSpPr>
            <a:spLocks noGrp="1"/>
          </p:cNvSpPr>
          <p:nvPr>
            <p:ph type="sldNum" sz="quarter" idx="12"/>
          </p:nvPr>
        </p:nvSpPr>
        <p:spPr>
          <a:xfrm>
            <a:off x="6733952" y="6555112"/>
            <a:ext cx="588336" cy="228600"/>
          </a:xfrm>
        </p:spPr>
        <p:txBody>
          <a:bodyPr/>
          <a:lstStyle/>
          <a:p>
            <a:fld id="{C759B3EB-14AF-4A34-A163-53D48C496992}"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BE1D743-70BF-4A23-8249-79C511B31428}" type="datetimeFigureOut">
              <a:rPr lang="en-CA" smtClean="0"/>
              <a:t>2020-03-08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759B3EB-14AF-4A34-A163-53D48C496992}"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BE1D743-70BF-4A23-8249-79C511B31428}" type="datetimeFigureOut">
              <a:rPr lang="en-CA" smtClean="0"/>
              <a:t>2020-03-08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759B3EB-14AF-4A34-A163-53D48C496992}"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BE1D743-70BF-4A23-8249-79C511B31428}" type="datetimeFigureOut">
              <a:rPr lang="en-CA" smtClean="0"/>
              <a:t>2020-03-08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759B3EB-14AF-4A34-A163-53D48C496992}"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BE1D743-70BF-4A23-8249-79C511B31428}" type="datetimeFigureOut">
              <a:rPr lang="en-CA" smtClean="0"/>
              <a:t>2020-03-08</a:t>
            </a:fld>
            <a:endParaRPr lang="en-CA"/>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CA"/>
          </a:p>
        </p:txBody>
      </p:sp>
      <p:sp>
        <p:nvSpPr>
          <p:cNvPr id="4" name="Slide Number Placeholder 3"/>
          <p:cNvSpPr>
            <a:spLocks noGrp="1"/>
          </p:cNvSpPr>
          <p:nvPr>
            <p:ph type="sldNum" sz="quarter" idx="12"/>
          </p:nvPr>
        </p:nvSpPr>
        <p:spPr/>
        <p:txBody>
          <a:bodyPr/>
          <a:lstStyle/>
          <a:p>
            <a:fld id="{C759B3EB-14AF-4A34-A163-53D48C496992}"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BE1D743-70BF-4A23-8249-79C511B31428}" type="datetimeFigureOut">
              <a:rPr lang="en-CA" smtClean="0"/>
              <a:t>2020-03-08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759B3EB-14AF-4A34-A163-53D48C496992}"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FBE1D743-70BF-4A23-8249-79C511B31428}" type="datetimeFigureOut">
              <a:rPr lang="en-CA" smtClean="0"/>
              <a:t>2020-03-08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759B3EB-14AF-4A34-A163-53D48C496992}" type="slidenum">
              <a:rPr lang="en-CA" smtClean="0"/>
              <a:t>‹#›</a:t>
            </a:fld>
            <a:endParaRPr lang="en-CA"/>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BE1D743-70BF-4A23-8249-79C511B31428}" type="datetimeFigureOut">
              <a:rPr lang="en-CA" smtClean="0"/>
              <a:t>2020-03-08</a:t>
            </a:fld>
            <a:endParaRPr lang="en-CA"/>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CA"/>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759B3EB-14AF-4A34-A163-53D48C496992}"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late.com/news-and-politics/2018/06/taking-the-enlightenment-seriously-requires-talking-about-race.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CA" dirty="0"/>
            </a:br>
            <a:br>
              <a:rPr lang="en-CA" dirty="0"/>
            </a:br>
            <a:r>
              <a:rPr lang="en-CA" dirty="0"/>
              <a:t>What was worth fighting for?</a:t>
            </a:r>
            <a:br>
              <a:rPr lang="en-CA" dirty="0"/>
            </a:br>
            <a:r>
              <a:rPr lang="en-CA" dirty="0"/>
              <a:t>1650-1789</a:t>
            </a:r>
          </a:p>
        </p:txBody>
      </p:sp>
      <p:sp>
        <p:nvSpPr>
          <p:cNvPr id="3" name="Subtitle 2"/>
          <p:cNvSpPr>
            <a:spLocks noGrp="1"/>
          </p:cNvSpPr>
          <p:nvPr>
            <p:ph type="subTitle" idx="1"/>
          </p:nvPr>
        </p:nvSpPr>
        <p:spPr/>
        <p:txBody>
          <a:bodyPr/>
          <a:lstStyle/>
          <a:p>
            <a:r>
              <a:rPr lang="en-CA" dirty="0"/>
              <a:t>Unit 2</a:t>
            </a:r>
          </a:p>
        </p:txBody>
      </p:sp>
      <p:sp>
        <p:nvSpPr>
          <p:cNvPr id="4" name="TextBox 3">
            <a:extLst>
              <a:ext uri="{FF2B5EF4-FFF2-40B4-BE49-F238E27FC236}">
                <a16:creationId xmlns:a16="http://schemas.microsoft.com/office/drawing/2014/main" id="{3B546884-202E-4341-8B00-C411ABAC38E5}"/>
              </a:ext>
            </a:extLst>
          </p:cNvPr>
          <p:cNvSpPr txBox="1"/>
          <p:nvPr/>
        </p:nvSpPr>
        <p:spPr>
          <a:xfrm>
            <a:off x="533400" y="762000"/>
            <a:ext cx="1676400" cy="369332"/>
          </a:xfrm>
          <a:prstGeom prst="rect">
            <a:avLst/>
          </a:prstGeom>
          <a:noFill/>
        </p:spPr>
        <p:txBody>
          <a:bodyPr wrap="square" rtlCol="0">
            <a:spAutoFit/>
          </a:bodyPr>
          <a:lstStyle/>
          <a:p>
            <a:r>
              <a:rPr lang="en-CA" dirty="0"/>
              <a:t>rights</a:t>
            </a:r>
          </a:p>
        </p:txBody>
      </p:sp>
      <p:sp>
        <p:nvSpPr>
          <p:cNvPr id="5" name="TextBox 4">
            <a:extLst>
              <a:ext uri="{FF2B5EF4-FFF2-40B4-BE49-F238E27FC236}">
                <a16:creationId xmlns:a16="http://schemas.microsoft.com/office/drawing/2014/main" id="{999EC084-C8C9-4578-943C-D24D0297BB51}"/>
              </a:ext>
            </a:extLst>
          </p:cNvPr>
          <p:cNvSpPr txBox="1"/>
          <p:nvPr/>
        </p:nvSpPr>
        <p:spPr>
          <a:xfrm>
            <a:off x="533400" y="1524000"/>
            <a:ext cx="1066800" cy="369332"/>
          </a:xfrm>
          <a:prstGeom prst="rect">
            <a:avLst/>
          </a:prstGeom>
          <a:noFill/>
        </p:spPr>
        <p:txBody>
          <a:bodyPr wrap="square" rtlCol="0">
            <a:spAutoFit/>
          </a:bodyPr>
          <a:lstStyle/>
          <a:p>
            <a:r>
              <a:rPr lang="en-CA" dirty="0"/>
              <a:t>slavery</a:t>
            </a:r>
          </a:p>
        </p:txBody>
      </p:sp>
      <p:sp>
        <p:nvSpPr>
          <p:cNvPr id="6" name="TextBox 5">
            <a:extLst>
              <a:ext uri="{FF2B5EF4-FFF2-40B4-BE49-F238E27FC236}">
                <a16:creationId xmlns:a16="http://schemas.microsoft.com/office/drawing/2014/main" id="{20D155A7-4525-4C9F-B457-AE3456F7A02C}"/>
              </a:ext>
            </a:extLst>
          </p:cNvPr>
          <p:cNvSpPr txBox="1"/>
          <p:nvPr/>
        </p:nvSpPr>
        <p:spPr>
          <a:xfrm>
            <a:off x="609600" y="2514600"/>
            <a:ext cx="1447800" cy="369332"/>
          </a:xfrm>
          <a:prstGeom prst="rect">
            <a:avLst/>
          </a:prstGeom>
          <a:noFill/>
        </p:spPr>
        <p:txBody>
          <a:bodyPr wrap="square" rtlCol="0">
            <a:spAutoFit/>
          </a:bodyPr>
          <a:lstStyle/>
          <a:p>
            <a:r>
              <a:rPr lang="en-CA" dirty="0"/>
              <a:t>tolerance</a:t>
            </a:r>
          </a:p>
        </p:txBody>
      </p:sp>
      <p:sp>
        <p:nvSpPr>
          <p:cNvPr id="7" name="TextBox 6">
            <a:extLst>
              <a:ext uri="{FF2B5EF4-FFF2-40B4-BE49-F238E27FC236}">
                <a16:creationId xmlns:a16="http://schemas.microsoft.com/office/drawing/2014/main" id="{C36866B5-A671-428D-8C35-ECC78FD5B993}"/>
              </a:ext>
            </a:extLst>
          </p:cNvPr>
          <p:cNvSpPr txBox="1"/>
          <p:nvPr/>
        </p:nvSpPr>
        <p:spPr>
          <a:xfrm>
            <a:off x="609600" y="3401568"/>
            <a:ext cx="1600200" cy="369332"/>
          </a:xfrm>
          <a:prstGeom prst="rect">
            <a:avLst/>
          </a:prstGeom>
          <a:noFill/>
        </p:spPr>
        <p:txBody>
          <a:bodyPr wrap="square" rtlCol="0">
            <a:spAutoFit/>
          </a:bodyPr>
          <a:lstStyle/>
          <a:p>
            <a:r>
              <a:rPr lang="en-CA" dirty="0"/>
              <a:t>intolerance</a:t>
            </a:r>
          </a:p>
        </p:txBody>
      </p:sp>
      <p:sp>
        <p:nvSpPr>
          <p:cNvPr id="8" name="TextBox 7">
            <a:extLst>
              <a:ext uri="{FF2B5EF4-FFF2-40B4-BE49-F238E27FC236}">
                <a16:creationId xmlns:a16="http://schemas.microsoft.com/office/drawing/2014/main" id="{E37F8DB0-F569-4FF2-8212-A3FBB0EA2619}"/>
              </a:ext>
            </a:extLst>
          </p:cNvPr>
          <p:cNvSpPr txBox="1"/>
          <p:nvPr/>
        </p:nvSpPr>
        <p:spPr>
          <a:xfrm>
            <a:off x="609600" y="4267200"/>
            <a:ext cx="1219200" cy="369332"/>
          </a:xfrm>
          <a:prstGeom prst="rect">
            <a:avLst/>
          </a:prstGeom>
          <a:noFill/>
        </p:spPr>
        <p:txBody>
          <a:bodyPr wrap="square" rtlCol="0">
            <a:spAutoFit/>
          </a:bodyPr>
          <a:lstStyle/>
          <a:p>
            <a:r>
              <a:rPr lang="en-CA" dirty="0"/>
              <a:t>freedom</a:t>
            </a:r>
          </a:p>
        </p:txBody>
      </p:sp>
      <p:sp>
        <p:nvSpPr>
          <p:cNvPr id="9" name="TextBox 8">
            <a:extLst>
              <a:ext uri="{FF2B5EF4-FFF2-40B4-BE49-F238E27FC236}">
                <a16:creationId xmlns:a16="http://schemas.microsoft.com/office/drawing/2014/main" id="{50FD4916-2E4E-49AA-91D5-8A5968DFFE94}"/>
              </a:ext>
            </a:extLst>
          </p:cNvPr>
          <p:cNvSpPr txBox="1"/>
          <p:nvPr/>
        </p:nvSpPr>
        <p:spPr>
          <a:xfrm>
            <a:off x="685800" y="5334000"/>
            <a:ext cx="1066800" cy="369332"/>
          </a:xfrm>
          <a:prstGeom prst="rect">
            <a:avLst/>
          </a:prstGeom>
          <a:noFill/>
        </p:spPr>
        <p:txBody>
          <a:bodyPr wrap="square" rtlCol="0">
            <a:spAutoFit/>
          </a:bodyPr>
          <a:lstStyle/>
          <a:p>
            <a:r>
              <a:rPr lang="en-CA" dirty="0"/>
              <a:t>control</a:t>
            </a:r>
          </a:p>
        </p:txBody>
      </p:sp>
    </p:spTree>
    <p:extLst>
      <p:ext uri="{BB962C8B-B14F-4D97-AF65-F5344CB8AC3E}">
        <p14:creationId xmlns:p14="http://schemas.microsoft.com/office/powerpoint/2010/main" val="27623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1000"/>
                                        <p:tgtEl>
                                          <p:spTgt spid="9">
                                            <p:txEl>
                                              <p:pRg st="0" end="0"/>
                                            </p:txEl>
                                          </p:spTgt>
                                        </p:tgtEl>
                                      </p:cBhvr>
                                    </p:animEffect>
                                    <p:anim calcmode="lin" valueType="num">
                                      <p:cBhvr>
                                        <p:cTn id="4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philosophes</a:t>
            </a:r>
          </a:p>
        </p:txBody>
      </p:sp>
      <p:sp>
        <p:nvSpPr>
          <p:cNvPr id="3" name="Content Placeholder 2"/>
          <p:cNvSpPr>
            <a:spLocks noGrp="1"/>
          </p:cNvSpPr>
          <p:nvPr>
            <p:ph idx="1"/>
          </p:nvPr>
        </p:nvSpPr>
        <p:spPr/>
        <p:txBody>
          <a:bodyPr/>
          <a:lstStyle/>
          <a:p>
            <a:r>
              <a:rPr lang="en-CA" dirty="0"/>
              <a:t>Diderot</a:t>
            </a:r>
          </a:p>
          <a:p>
            <a:endParaRPr lang="en-CA"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71712"/>
            <a:ext cx="640080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55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“intolerance” is blasphemous</a:t>
            </a:r>
          </a:p>
        </p:txBody>
      </p:sp>
      <p:sp>
        <p:nvSpPr>
          <p:cNvPr id="3" name="Content Placeholder 2"/>
          <p:cNvSpPr>
            <a:spLocks noGrp="1"/>
          </p:cNvSpPr>
          <p:nvPr>
            <p:ph idx="1"/>
          </p:nvPr>
        </p:nvSpPr>
        <p:spPr/>
        <p:txBody>
          <a:bodyPr>
            <a:normAutofit lnSpcReduction="10000"/>
          </a:bodyPr>
          <a:lstStyle/>
          <a:p>
            <a:r>
              <a:rPr lang="en-CA" dirty="0"/>
              <a:t>“whoever is intolerant in this …sense is an evil man, a bad Christian, a dangerous subject, a poor statesman, and a bad citizen.”</a:t>
            </a:r>
          </a:p>
          <a:p>
            <a:r>
              <a:rPr lang="en-CA" dirty="0"/>
              <a:t>“teaching, persuasion, and prayer, these are the only legitimate means of spreading the faith.”</a:t>
            </a:r>
          </a:p>
          <a:p>
            <a:r>
              <a:rPr lang="en-CA" dirty="0"/>
              <a:t>“Conscience must be enlightened, not constrained.”</a:t>
            </a:r>
          </a:p>
          <a:p>
            <a:r>
              <a:rPr lang="en-CA" dirty="0"/>
              <a:t>“It will take only three or four intolerant men to tear apart the entire fabric of society.”</a:t>
            </a:r>
          </a:p>
        </p:txBody>
      </p:sp>
    </p:spTree>
    <p:extLst>
      <p:ext uri="{BB962C8B-B14F-4D97-AF65-F5344CB8AC3E}">
        <p14:creationId xmlns:p14="http://schemas.microsoft.com/office/powerpoint/2010/main" val="870716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Suggested textbook reading</a:t>
            </a:r>
          </a:p>
        </p:txBody>
      </p:sp>
      <p:sp>
        <p:nvSpPr>
          <p:cNvPr id="3" name="Content Placeholder 2"/>
          <p:cNvSpPr>
            <a:spLocks noGrp="1"/>
          </p:cNvSpPr>
          <p:nvPr>
            <p:ph idx="1"/>
          </p:nvPr>
        </p:nvSpPr>
        <p:spPr/>
        <p:txBody>
          <a:bodyPr/>
          <a:lstStyle/>
          <a:p>
            <a:r>
              <a:rPr lang="en-CA" dirty="0"/>
              <a:t>pages 146-150:</a:t>
            </a:r>
          </a:p>
          <a:p>
            <a:pPr lvl="1"/>
            <a:r>
              <a:rPr lang="en-CA" dirty="0"/>
              <a:t>Philosophes</a:t>
            </a:r>
          </a:p>
          <a:p>
            <a:pPr lvl="1"/>
            <a:r>
              <a:rPr lang="en-CA" dirty="0"/>
              <a:t>Bayle</a:t>
            </a:r>
          </a:p>
          <a:p>
            <a:pPr lvl="1"/>
            <a:r>
              <a:rPr lang="en-CA" dirty="0"/>
              <a:t>Diderot</a:t>
            </a:r>
          </a:p>
          <a:p>
            <a:pPr lvl="1"/>
            <a:r>
              <a:rPr lang="en-CA" dirty="0"/>
              <a:t>Voltaire</a:t>
            </a:r>
          </a:p>
          <a:p>
            <a:pPr lvl="1"/>
            <a:r>
              <a:rPr lang="en-CA" dirty="0"/>
              <a:t>Turgot</a:t>
            </a:r>
          </a:p>
          <a:p>
            <a:pPr lvl="1"/>
            <a:r>
              <a:rPr lang="en-CA" dirty="0"/>
              <a:t>Hogarth</a:t>
            </a:r>
          </a:p>
          <a:p>
            <a:pPr lvl="1"/>
            <a:r>
              <a:rPr lang="en-CA" dirty="0"/>
              <a:t>Rousseau</a:t>
            </a:r>
          </a:p>
          <a:p>
            <a:r>
              <a:rPr lang="en-CA" dirty="0"/>
              <a:t>page 83 :</a:t>
            </a:r>
          </a:p>
          <a:p>
            <a:pPr lvl="1"/>
            <a:r>
              <a:rPr lang="en-CA" dirty="0"/>
              <a:t>Locke</a:t>
            </a:r>
          </a:p>
        </p:txBody>
      </p:sp>
    </p:spTree>
    <p:extLst>
      <p:ext uri="{BB962C8B-B14F-4D97-AF65-F5344CB8AC3E}">
        <p14:creationId xmlns:p14="http://schemas.microsoft.com/office/powerpoint/2010/main" val="1660406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3932126"/>
              </p:ext>
            </p:extLst>
          </p:nvPr>
        </p:nvGraphicFramePr>
        <p:xfrm>
          <a:off x="457200" y="1609725"/>
          <a:ext cx="7239000" cy="6040120"/>
        </p:xfrm>
        <a:graphic>
          <a:graphicData uri="http://schemas.openxmlformats.org/drawingml/2006/table">
            <a:tbl>
              <a:tblPr firstRow="1" bandRow="1">
                <a:tableStyleId>{5C22544A-7EE6-4342-B048-85BDC9FD1C3A}</a:tableStyleId>
              </a:tblPr>
              <a:tblGrid>
                <a:gridCol w="2413000">
                  <a:extLst>
                    <a:ext uri="{9D8B030D-6E8A-4147-A177-3AD203B41FA5}">
                      <a16:colId xmlns:a16="http://schemas.microsoft.com/office/drawing/2014/main" val="20000"/>
                    </a:ext>
                  </a:extLst>
                </a:gridCol>
                <a:gridCol w="4826000">
                  <a:extLst>
                    <a:ext uri="{9D8B030D-6E8A-4147-A177-3AD203B41FA5}">
                      <a16:colId xmlns:a16="http://schemas.microsoft.com/office/drawing/2014/main" val="20001"/>
                    </a:ext>
                  </a:extLst>
                </a:gridCol>
              </a:tblGrid>
              <a:tr h="370840">
                <a:tc>
                  <a:txBody>
                    <a:bodyPr/>
                    <a:lstStyle/>
                    <a:p>
                      <a:r>
                        <a:rPr lang="en-US" dirty="0"/>
                        <a:t>Name</a:t>
                      </a:r>
                      <a:endParaRPr lang="en-CA" dirty="0"/>
                    </a:p>
                  </a:txBody>
                  <a:tcPr marL="80433" marR="80433"/>
                </a:tc>
                <a:tc>
                  <a:txBody>
                    <a:bodyPr/>
                    <a:lstStyle/>
                    <a:p>
                      <a:r>
                        <a:rPr lang="en-US" dirty="0"/>
                        <a:t>Detail</a:t>
                      </a:r>
                      <a:endParaRPr lang="en-CA" dirty="0"/>
                    </a:p>
                  </a:txBody>
                  <a:tcPr marL="80433" marR="80433"/>
                </a:tc>
                <a:extLst>
                  <a:ext uri="{0D108BD9-81ED-4DB2-BD59-A6C34878D82A}">
                    <a16:rowId xmlns:a16="http://schemas.microsoft.com/office/drawing/2014/main" val="10000"/>
                  </a:ext>
                </a:extLst>
              </a:tr>
              <a:tr h="370840">
                <a:tc>
                  <a:txBody>
                    <a:bodyPr/>
                    <a:lstStyle/>
                    <a:p>
                      <a:r>
                        <a:rPr lang="en-US" sz="2400" dirty="0"/>
                        <a:t>Bayle</a:t>
                      </a:r>
                      <a:endParaRPr lang="en-CA" sz="2400" dirty="0"/>
                    </a:p>
                  </a:txBody>
                  <a:tcPr marL="80433" marR="80433"/>
                </a:tc>
                <a:tc>
                  <a:txBody>
                    <a:bodyPr/>
                    <a:lstStyle/>
                    <a:p>
                      <a:r>
                        <a:rPr lang="en-US" sz="2400" b="1" dirty="0"/>
                        <a:t>A</a:t>
                      </a:r>
                      <a:r>
                        <a:rPr lang="en-US" sz="2400" dirty="0"/>
                        <a:t> Attack</a:t>
                      </a:r>
                      <a:r>
                        <a:rPr lang="en-US" sz="2400" baseline="0" dirty="0"/>
                        <a:t> privilege and question tradition</a:t>
                      </a:r>
                      <a:endParaRPr lang="en-CA" sz="2400" dirty="0"/>
                    </a:p>
                  </a:txBody>
                  <a:tcPr marL="80433" marR="80433"/>
                </a:tc>
                <a:extLst>
                  <a:ext uri="{0D108BD9-81ED-4DB2-BD59-A6C34878D82A}">
                    <a16:rowId xmlns:a16="http://schemas.microsoft.com/office/drawing/2014/main" val="10001"/>
                  </a:ext>
                </a:extLst>
              </a:tr>
              <a:tr h="370840">
                <a:tc>
                  <a:txBody>
                    <a:bodyPr/>
                    <a:lstStyle/>
                    <a:p>
                      <a:r>
                        <a:rPr lang="en-US" sz="2400" dirty="0"/>
                        <a:t>Diderot</a:t>
                      </a:r>
                      <a:endParaRPr lang="en-CA" sz="2400" dirty="0"/>
                    </a:p>
                  </a:txBody>
                  <a:tcPr marL="80433" marR="80433"/>
                </a:tc>
                <a:tc>
                  <a:txBody>
                    <a:bodyPr/>
                    <a:lstStyle/>
                    <a:p>
                      <a:r>
                        <a:rPr lang="en-US" sz="2400" b="1" dirty="0"/>
                        <a:t>B</a:t>
                      </a:r>
                      <a:r>
                        <a:rPr lang="en-US" sz="2400" dirty="0"/>
                        <a:t> Genius is the key to progress and it’s only available in rational societies</a:t>
                      </a:r>
                      <a:endParaRPr lang="en-CA" sz="2400" dirty="0"/>
                    </a:p>
                  </a:txBody>
                  <a:tcPr marL="80433" marR="80433"/>
                </a:tc>
                <a:extLst>
                  <a:ext uri="{0D108BD9-81ED-4DB2-BD59-A6C34878D82A}">
                    <a16:rowId xmlns:a16="http://schemas.microsoft.com/office/drawing/2014/main" val="10002"/>
                  </a:ext>
                </a:extLst>
              </a:tr>
              <a:tr h="370840">
                <a:tc>
                  <a:txBody>
                    <a:bodyPr/>
                    <a:lstStyle/>
                    <a:p>
                      <a:r>
                        <a:rPr lang="en-US" sz="2400" dirty="0"/>
                        <a:t>Voltaire</a:t>
                      </a:r>
                      <a:endParaRPr lang="en-CA" sz="2400" dirty="0"/>
                    </a:p>
                  </a:txBody>
                  <a:tcPr marL="80433" marR="80433"/>
                </a:tc>
                <a:tc>
                  <a:txBody>
                    <a:bodyPr/>
                    <a:lstStyle/>
                    <a:p>
                      <a:r>
                        <a:rPr lang="en-US" sz="2400" b="1" dirty="0"/>
                        <a:t>C</a:t>
                      </a:r>
                      <a:r>
                        <a:rPr lang="en-US" sz="2400" dirty="0"/>
                        <a:t> Passion and nature; society corrupts</a:t>
                      </a:r>
                      <a:endParaRPr lang="en-CA" sz="2400" dirty="0"/>
                    </a:p>
                  </a:txBody>
                  <a:tcPr marL="80433" marR="80433"/>
                </a:tc>
                <a:extLst>
                  <a:ext uri="{0D108BD9-81ED-4DB2-BD59-A6C34878D82A}">
                    <a16:rowId xmlns:a16="http://schemas.microsoft.com/office/drawing/2014/main" val="10003"/>
                  </a:ext>
                </a:extLst>
              </a:tr>
              <a:tr h="370840">
                <a:tc>
                  <a:txBody>
                    <a:bodyPr/>
                    <a:lstStyle/>
                    <a:p>
                      <a:r>
                        <a:rPr lang="en-US" sz="2400" dirty="0"/>
                        <a:t>Turgot</a:t>
                      </a:r>
                      <a:endParaRPr lang="en-CA" sz="2400" dirty="0"/>
                    </a:p>
                  </a:txBody>
                  <a:tcPr marL="80433" marR="80433"/>
                </a:tc>
                <a:tc>
                  <a:txBody>
                    <a:bodyPr/>
                    <a:lstStyle/>
                    <a:p>
                      <a:r>
                        <a:rPr lang="en-US" sz="2400" b="1" dirty="0"/>
                        <a:t>D</a:t>
                      </a:r>
                      <a:r>
                        <a:rPr lang="en-US" sz="2400" dirty="0"/>
                        <a:t> Find</a:t>
                      </a:r>
                      <a:r>
                        <a:rPr lang="en-US" sz="2400" baseline="0" dirty="0"/>
                        <a:t> evidence rather than accept things at face value</a:t>
                      </a:r>
                      <a:endParaRPr lang="en-CA" sz="2400" dirty="0"/>
                    </a:p>
                  </a:txBody>
                  <a:tcPr marL="80433" marR="80433"/>
                </a:tc>
                <a:extLst>
                  <a:ext uri="{0D108BD9-81ED-4DB2-BD59-A6C34878D82A}">
                    <a16:rowId xmlns:a16="http://schemas.microsoft.com/office/drawing/2014/main" val="10004"/>
                  </a:ext>
                </a:extLst>
              </a:tr>
              <a:tr h="370840">
                <a:tc>
                  <a:txBody>
                    <a:bodyPr/>
                    <a:lstStyle/>
                    <a:p>
                      <a:r>
                        <a:rPr lang="en-US" sz="2400" dirty="0"/>
                        <a:t>Rousseau</a:t>
                      </a:r>
                      <a:endParaRPr lang="en-CA" sz="2400" dirty="0"/>
                    </a:p>
                  </a:txBody>
                  <a:tcPr marL="80433" marR="80433"/>
                </a:tc>
                <a:tc>
                  <a:txBody>
                    <a:bodyPr/>
                    <a:lstStyle/>
                    <a:p>
                      <a:r>
                        <a:rPr lang="en-US" sz="2400" b="1" dirty="0"/>
                        <a:t>E</a:t>
                      </a:r>
                      <a:r>
                        <a:rPr lang="en-US" sz="2400" dirty="0"/>
                        <a:t> Satirist</a:t>
                      </a:r>
                      <a:r>
                        <a:rPr lang="en-US" sz="2400" baseline="0" dirty="0"/>
                        <a:t> of English corruption and greed</a:t>
                      </a:r>
                      <a:endParaRPr lang="en-CA" sz="2400" dirty="0"/>
                    </a:p>
                  </a:txBody>
                  <a:tcPr marL="80433" marR="80433"/>
                </a:tc>
                <a:extLst>
                  <a:ext uri="{0D108BD9-81ED-4DB2-BD59-A6C34878D82A}">
                    <a16:rowId xmlns:a16="http://schemas.microsoft.com/office/drawing/2014/main" val="10005"/>
                  </a:ext>
                </a:extLst>
              </a:tr>
              <a:tr h="370840">
                <a:tc>
                  <a:txBody>
                    <a:bodyPr/>
                    <a:lstStyle/>
                    <a:p>
                      <a:r>
                        <a:rPr lang="en-US" sz="2400" dirty="0"/>
                        <a:t>Hogarth</a:t>
                      </a:r>
                      <a:endParaRPr lang="en-CA" sz="2400" dirty="0"/>
                    </a:p>
                  </a:txBody>
                  <a:tcPr marL="80433" marR="80433"/>
                </a:tc>
                <a:tc>
                  <a:txBody>
                    <a:bodyPr/>
                    <a:lstStyle/>
                    <a:p>
                      <a:r>
                        <a:rPr lang="en-US" sz="2400" b="1" dirty="0"/>
                        <a:t>F</a:t>
                      </a:r>
                      <a:r>
                        <a:rPr lang="en-US" sz="2400" dirty="0"/>
                        <a:t> Preferred</a:t>
                      </a:r>
                      <a:r>
                        <a:rPr lang="en-US" sz="2400" baseline="0" dirty="0"/>
                        <a:t> English form of government or enlightened despotism</a:t>
                      </a:r>
                      <a:endParaRPr lang="en-CA" sz="2400" dirty="0"/>
                    </a:p>
                  </a:txBody>
                  <a:tcPr marL="80433" marR="80433"/>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05193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Rousseau Was Different</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9235372"/>
              </p:ext>
            </p:extLst>
          </p:nvPr>
        </p:nvGraphicFramePr>
        <p:xfrm>
          <a:off x="1219200" y="1676400"/>
          <a:ext cx="6553200" cy="4556654"/>
        </p:xfrm>
        <a:graphic>
          <a:graphicData uri="http://schemas.openxmlformats.org/drawingml/2006/table">
            <a:tbl>
              <a:tblPr firstRow="1" firstCol="1" lastRow="1" lastCol="1" bandRow="1" bandCol="1">
                <a:tableStyleId>{5C22544A-7EE6-4342-B048-85BDC9FD1C3A}</a:tableStyleId>
              </a:tblPr>
              <a:tblGrid>
                <a:gridCol w="2133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251442">
                <a:tc>
                  <a:txBody>
                    <a:bodyPr/>
                    <a:lstStyle/>
                    <a:p>
                      <a:pPr marL="0" marR="0">
                        <a:spcBef>
                          <a:spcPts val="0"/>
                        </a:spcBef>
                        <a:spcAft>
                          <a:spcPts val="0"/>
                        </a:spcAft>
                      </a:pPr>
                      <a:r>
                        <a:rPr lang="en-US" sz="2000" b="1" dirty="0">
                          <a:solidFill>
                            <a:schemeClr val="tx1"/>
                          </a:solidFill>
                          <a:effectLst/>
                        </a:rPr>
                        <a:t>Philosophes</a:t>
                      </a:r>
                      <a:endParaRPr lang="en-CA" sz="1000" b="1" dirty="0">
                        <a:solidFill>
                          <a:schemeClr val="tx1"/>
                        </a:solidFill>
                        <a:effectLst/>
                        <a:latin typeface="Times New Roman"/>
                        <a:ea typeface="Batang"/>
                      </a:endParaRPr>
                    </a:p>
                  </a:txBody>
                  <a:tcPr marL="47145" marR="47145" marT="0" marB="0">
                    <a:solidFill>
                      <a:schemeClr val="bg2"/>
                    </a:solidFill>
                  </a:tcPr>
                </a:tc>
                <a:tc>
                  <a:txBody>
                    <a:bodyPr/>
                    <a:lstStyle/>
                    <a:p>
                      <a:pPr marL="0" marR="0">
                        <a:spcBef>
                          <a:spcPts val="0"/>
                        </a:spcBef>
                        <a:spcAft>
                          <a:spcPts val="0"/>
                        </a:spcAft>
                      </a:pPr>
                      <a:r>
                        <a:rPr lang="en-US" sz="2000" b="1" dirty="0">
                          <a:solidFill>
                            <a:schemeClr val="tx1"/>
                          </a:solidFill>
                          <a:effectLst/>
                        </a:rPr>
                        <a:t>Rousseau</a:t>
                      </a:r>
                      <a:endParaRPr lang="en-CA" sz="1000" b="1" dirty="0">
                        <a:solidFill>
                          <a:schemeClr val="tx1"/>
                        </a:solidFill>
                        <a:effectLst/>
                        <a:latin typeface="Times New Roman"/>
                        <a:ea typeface="Batang"/>
                      </a:endParaRPr>
                    </a:p>
                  </a:txBody>
                  <a:tcPr marL="47145" marR="47145" marT="0" marB="0">
                    <a:solidFill>
                      <a:schemeClr val="bg2"/>
                    </a:solidFill>
                  </a:tcPr>
                </a:tc>
                <a:extLst>
                  <a:ext uri="{0D108BD9-81ED-4DB2-BD59-A6C34878D82A}">
                    <a16:rowId xmlns:a16="http://schemas.microsoft.com/office/drawing/2014/main" val="10000"/>
                  </a:ext>
                </a:extLst>
              </a:tr>
              <a:tr h="754327">
                <a:tc>
                  <a:txBody>
                    <a:bodyPr/>
                    <a:lstStyle/>
                    <a:p>
                      <a:pPr marL="0" marR="0">
                        <a:spcBef>
                          <a:spcPts val="0"/>
                        </a:spcBef>
                        <a:spcAft>
                          <a:spcPts val="0"/>
                        </a:spcAft>
                      </a:pPr>
                      <a:r>
                        <a:rPr lang="en-US" sz="2000" dirty="0">
                          <a:effectLst/>
                        </a:rPr>
                        <a:t>Progress</a:t>
                      </a:r>
                      <a:endParaRPr lang="en-CA" sz="1000" dirty="0">
                        <a:effectLst/>
                        <a:latin typeface="Times New Roman"/>
                        <a:ea typeface="Batang"/>
                      </a:endParaRPr>
                    </a:p>
                  </a:txBody>
                  <a:tcPr marL="47145" marR="47145" marT="0" marB="0"/>
                </a:tc>
                <a:tc>
                  <a:txBody>
                    <a:bodyPr/>
                    <a:lstStyle/>
                    <a:p>
                      <a:pPr marL="0" marR="0">
                        <a:spcBef>
                          <a:spcPts val="0"/>
                        </a:spcBef>
                        <a:spcAft>
                          <a:spcPts val="0"/>
                        </a:spcAft>
                      </a:pPr>
                      <a:r>
                        <a:rPr lang="en-US" sz="2000" dirty="0">
                          <a:effectLst/>
                        </a:rPr>
                        <a:t>“man was born free, and everywhere he is in chains.”</a:t>
                      </a:r>
                      <a:endParaRPr lang="en-CA" sz="1000" dirty="0">
                        <a:effectLst/>
                        <a:latin typeface="Times New Roman"/>
                        <a:ea typeface="Batang"/>
                      </a:endParaRPr>
                    </a:p>
                  </a:txBody>
                  <a:tcPr marL="47145" marR="47145" marT="0" marB="0"/>
                </a:tc>
                <a:extLst>
                  <a:ext uri="{0D108BD9-81ED-4DB2-BD59-A6C34878D82A}">
                    <a16:rowId xmlns:a16="http://schemas.microsoft.com/office/drawing/2014/main" val="10001"/>
                  </a:ext>
                </a:extLst>
              </a:tr>
              <a:tr h="1127831">
                <a:tc>
                  <a:txBody>
                    <a:bodyPr/>
                    <a:lstStyle/>
                    <a:p>
                      <a:pPr marL="0" marR="0">
                        <a:spcBef>
                          <a:spcPts val="0"/>
                        </a:spcBef>
                        <a:spcAft>
                          <a:spcPts val="0"/>
                        </a:spcAft>
                      </a:pPr>
                      <a:r>
                        <a:rPr lang="en-US" sz="2000" dirty="0">
                          <a:effectLst/>
                        </a:rPr>
                        <a:t> </a:t>
                      </a:r>
                      <a:endParaRPr lang="en-CA" sz="1000" dirty="0">
                        <a:effectLst/>
                        <a:latin typeface="Times New Roman"/>
                        <a:ea typeface="Batang"/>
                      </a:endParaRPr>
                    </a:p>
                  </a:txBody>
                  <a:tcPr marL="47145" marR="47145" marT="0" marB="0"/>
                </a:tc>
                <a:tc>
                  <a:txBody>
                    <a:bodyPr/>
                    <a:lstStyle/>
                    <a:p>
                      <a:pPr marL="0" marR="0">
                        <a:spcBef>
                          <a:spcPts val="0"/>
                        </a:spcBef>
                        <a:spcAft>
                          <a:spcPts val="0"/>
                        </a:spcAft>
                      </a:pPr>
                      <a:r>
                        <a:rPr lang="en-US" sz="2000" dirty="0">
                          <a:effectLst/>
                        </a:rPr>
                        <a:t>State of nature preferred: “our minds have been corrupted in proportion as our arts and sciences have made advances toward their perfection.”</a:t>
                      </a:r>
                      <a:endParaRPr lang="en-CA" sz="1000" dirty="0">
                        <a:effectLst/>
                        <a:latin typeface="Times New Roman"/>
                        <a:ea typeface="Batang"/>
                      </a:endParaRPr>
                    </a:p>
                  </a:txBody>
                  <a:tcPr marL="47145" marR="47145" marT="0" marB="0"/>
                </a:tc>
                <a:extLst>
                  <a:ext uri="{0D108BD9-81ED-4DB2-BD59-A6C34878D82A}">
                    <a16:rowId xmlns:a16="http://schemas.microsoft.com/office/drawing/2014/main" val="10002"/>
                  </a:ext>
                </a:extLst>
              </a:tr>
              <a:tr h="754327">
                <a:tc>
                  <a:txBody>
                    <a:bodyPr/>
                    <a:lstStyle/>
                    <a:p>
                      <a:pPr marL="0" marR="0">
                        <a:spcBef>
                          <a:spcPts val="0"/>
                        </a:spcBef>
                        <a:spcAft>
                          <a:spcPts val="0"/>
                        </a:spcAft>
                      </a:pPr>
                      <a:r>
                        <a:rPr lang="en-US" sz="2000" dirty="0">
                          <a:effectLst/>
                        </a:rPr>
                        <a:t> </a:t>
                      </a:r>
                      <a:endParaRPr lang="en-CA" sz="1000" dirty="0">
                        <a:effectLst/>
                        <a:latin typeface="Times New Roman"/>
                        <a:ea typeface="Batang"/>
                      </a:endParaRPr>
                    </a:p>
                  </a:txBody>
                  <a:tcPr marL="47145" marR="47145" marT="0" marB="0"/>
                </a:tc>
                <a:tc>
                  <a:txBody>
                    <a:bodyPr/>
                    <a:lstStyle/>
                    <a:p>
                      <a:pPr marL="0" marR="0">
                        <a:spcBef>
                          <a:spcPts val="0"/>
                        </a:spcBef>
                        <a:spcAft>
                          <a:spcPts val="0"/>
                        </a:spcAft>
                      </a:pPr>
                      <a:r>
                        <a:rPr lang="en-US" sz="2000" dirty="0">
                          <a:effectLst/>
                        </a:rPr>
                        <a:t>Lifelong theme: innocence vs. experience</a:t>
                      </a:r>
                      <a:endParaRPr lang="en-CA" sz="1000" dirty="0">
                        <a:effectLst/>
                        <a:latin typeface="Times New Roman"/>
                        <a:ea typeface="Batang"/>
                      </a:endParaRPr>
                    </a:p>
                  </a:txBody>
                  <a:tcPr marL="47145" marR="47145" marT="0" marB="0"/>
                </a:tc>
                <a:extLst>
                  <a:ext uri="{0D108BD9-81ED-4DB2-BD59-A6C34878D82A}">
                    <a16:rowId xmlns:a16="http://schemas.microsoft.com/office/drawing/2014/main" val="10003"/>
                  </a:ext>
                </a:extLst>
              </a:tr>
              <a:tr h="251442">
                <a:tc>
                  <a:txBody>
                    <a:bodyPr/>
                    <a:lstStyle/>
                    <a:p>
                      <a:pPr marL="0" marR="0">
                        <a:spcBef>
                          <a:spcPts val="0"/>
                        </a:spcBef>
                        <a:spcAft>
                          <a:spcPts val="0"/>
                        </a:spcAft>
                      </a:pPr>
                      <a:r>
                        <a:rPr lang="en-US" sz="2000" dirty="0">
                          <a:effectLst/>
                        </a:rPr>
                        <a:t>Salons</a:t>
                      </a:r>
                      <a:endParaRPr lang="en-CA" sz="1000" dirty="0">
                        <a:effectLst/>
                        <a:latin typeface="Times New Roman"/>
                        <a:ea typeface="Batang"/>
                      </a:endParaRPr>
                    </a:p>
                  </a:txBody>
                  <a:tcPr marL="47145" marR="47145" marT="0" marB="0"/>
                </a:tc>
                <a:tc>
                  <a:txBody>
                    <a:bodyPr/>
                    <a:lstStyle/>
                    <a:p>
                      <a:pPr marL="0" marR="0">
                        <a:spcBef>
                          <a:spcPts val="0"/>
                        </a:spcBef>
                        <a:spcAft>
                          <a:spcPts val="0"/>
                        </a:spcAft>
                      </a:pPr>
                      <a:r>
                        <a:rPr lang="en-US" sz="2000" dirty="0">
                          <a:effectLst/>
                        </a:rPr>
                        <a:t>Critical of salons</a:t>
                      </a:r>
                      <a:endParaRPr lang="en-CA" sz="1000" dirty="0">
                        <a:effectLst/>
                        <a:latin typeface="Times New Roman"/>
                        <a:ea typeface="Batang"/>
                      </a:endParaRPr>
                    </a:p>
                  </a:txBody>
                  <a:tcPr marL="47145" marR="47145" marT="0" marB="0"/>
                </a:tc>
                <a:extLst>
                  <a:ext uri="{0D108BD9-81ED-4DB2-BD59-A6C34878D82A}">
                    <a16:rowId xmlns:a16="http://schemas.microsoft.com/office/drawing/2014/main" val="10004"/>
                  </a:ext>
                </a:extLst>
              </a:tr>
              <a:tr h="502885">
                <a:tc>
                  <a:txBody>
                    <a:bodyPr/>
                    <a:lstStyle/>
                    <a:p>
                      <a:pPr marL="0" marR="0">
                        <a:spcBef>
                          <a:spcPts val="0"/>
                        </a:spcBef>
                        <a:spcAft>
                          <a:spcPts val="0"/>
                        </a:spcAft>
                      </a:pPr>
                      <a:r>
                        <a:rPr lang="en-US" sz="2000" dirty="0">
                          <a:effectLst/>
                        </a:rPr>
                        <a:t>Individualism /scared of democracy</a:t>
                      </a:r>
                      <a:endParaRPr lang="en-CA" sz="1000" dirty="0">
                        <a:effectLst/>
                        <a:latin typeface="Times New Roman"/>
                        <a:ea typeface="Batang"/>
                      </a:endParaRPr>
                    </a:p>
                  </a:txBody>
                  <a:tcPr marL="47145" marR="47145" marT="0" marB="0"/>
                </a:tc>
                <a:tc>
                  <a:txBody>
                    <a:bodyPr/>
                    <a:lstStyle/>
                    <a:p>
                      <a:pPr marL="0" marR="0">
                        <a:spcBef>
                          <a:spcPts val="0"/>
                        </a:spcBef>
                        <a:spcAft>
                          <a:spcPts val="0"/>
                        </a:spcAft>
                      </a:pPr>
                      <a:r>
                        <a:rPr lang="en-US" sz="2000" dirty="0">
                          <a:effectLst/>
                        </a:rPr>
                        <a:t>Community (general will) – dirty d?</a:t>
                      </a:r>
                      <a:endParaRPr lang="en-CA" sz="1000" dirty="0">
                        <a:effectLst/>
                        <a:latin typeface="Times New Roman"/>
                        <a:ea typeface="Batang"/>
                      </a:endParaRPr>
                    </a:p>
                  </a:txBody>
                  <a:tcPr marL="47145" marR="47145"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5960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Enlightenment [?]</a:t>
            </a:r>
            <a:endParaRPr lang="en-CA" dirty="0"/>
          </a:p>
        </p:txBody>
      </p:sp>
      <p:sp>
        <p:nvSpPr>
          <p:cNvPr id="3" name="Subtitle 2"/>
          <p:cNvSpPr>
            <a:spLocks noGrp="1"/>
          </p:cNvSpPr>
          <p:nvPr>
            <p:ph type="body" sz="half" idx="2"/>
          </p:nvPr>
        </p:nvSpPr>
        <p:spPr/>
        <p:txBody>
          <a:bodyPr/>
          <a:lstStyle/>
          <a:p>
            <a:r>
              <a:rPr lang="en-US" dirty="0"/>
              <a:t>CHY4U</a:t>
            </a:r>
            <a:endParaRPr lang="en-CA" dirty="0"/>
          </a:p>
        </p:txBody>
      </p:sp>
      <p:pic>
        <p:nvPicPr>
          <p:cNvPr id="1027" name="Picture 3" descr="C:\Users\011068\AppData\Local\Microsoft\Windows\Temporary Internet Files\Content.IE5\V0AJJSFL\0002254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71302">
            <a:off x="782348" y="1112775"/>
            <a:ext cx="3143997" cy="19728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A97C693-F450-457F-B17D-785C017CC3BF}"/>
              </a:ext>
            </a:extLst>
          </p:cNvPr>
          <p:cNvPicPr>
            <a:picLocks noChangeAspect="1"/>
          </p:cNvPicPr>
          <p:nvPr/>
        </p:nvPicPr>
        <p:blipFill>
          <a:blip r:embed="rId3"/>
          <a:stretch>
            <a:fillRect/>
          </a:stretch>
        </p:blipFill>
        <p:spPr>
          <a:xfrm rot="697506">
            <a:off x="6245148" y="3125616"/>
            <a:ext cx="2173752" cy="3095533"/>
          </a:xfrm>
          <a:prstGeom prst="rect">
            <a:avLst/>
          </a:prstGeom>
        </p:spPr>
      </p:pic>
      <p:pic>
        <p:nvPicPr>
          <p:cNvPr id="1026" name="Picture 2" descr="Image result for slave trade">
            <a:extLst>
              <a:ext uri="{FF2B5EF4-FFF2-40B4-BE49-F238E27FC236}">
                <a16:creationId xmlns:a16="http://schemas.microsoft.com/office/drawing/2014/main" id="{0DE1AC16-C163-486C-954D-39FCE4B729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9815" y="3368009"/>
            <a:ext cx="2514600" cy="175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757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Jean </a:t>
            </a:r>
            <a:r>
              <a:rPr lang="en-CA" dirty="0" err="1"/>
              <a:t>calas</a:t>
            </a:r>
            <a:endParaRPr lang="en-CA"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2362201"/>
            <a:ext cx="4336005" cy="3347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09800" y="5943600"/>
            <a:ext cx="3581400" cy="369332"/>
          </a:xfrm>
          <a:prstGeom prst="rect">
            <a:avLst/>
          </a:prstGeom>
          <a:noFill/>
        </p:spPr>
        <p:txBody>
          <a:bodyPr wrap="square" rtlCol="0">
            <a:spAutoFit/>
          </a:bodyPr>
          <a:lstStyle/>
          <a:p>
            <a:r>
              <a:rPr lang="en-CA" dirty="0"/>
              <a:t>Broken on the wheel, 1762</a:t>
            </a:r>
          </a:p>
        </p:txBody>
      </p:sp>
      <p:sp>
        <p:nvSpPr>
          <p:cNvPr id="3" name="TextBox 2"/>
          <p:cNvSpPr txBox="1"/>
          <p:nvPr/>
        </p:nvSpPr>
        <p:spPr>
          <a:xfrm>
            <a:off x="990600" y="1752600"/>
            <a:ext cx="5943600" cy="369332"/>
          </a:xfrm>
          <a:prstGeom prst="rect">
            <a:avLst/>
          </a:prstGeom>
          <a:noFill/>
        </p:spPr>
        <p:txBody>
          <a:bodyPr wrap="square" rtlCol="0">
            <a:spAutoFit/>
          </a:bodyPr>
          <a:lstStyle/>
          <a:p>
            <a:r>
              <a:rPr lang="en-CA" dirty="0"/>
              <a:t>According to the story, what was worth fighting for?</a:t>
            </a:r>
          </a:p>
        </p:txBody>
      </p:sp>
    </p:spTree>
    <p:extLst>
      <p:ext uri="{BB962C8B-B14F-4D97-AF65-F5344CB8AC3E}">
        <p14:creationId xmlns:p14="http://schemas.microsoft.com/office/powerpoint/2010/main" val="284229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Enlightened characteristics</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CA" dirty="0"/>
              <a:t>Reason over tradition</a:t>
            </a:r>
          </a:p>
          <a:p>
            <a:pPr>
              <a:buFont typeface="Wingdings" panose="05000000000000000000" pitchFamily="2" charset="2"/>
              <a:buChar char="q"/>
            </a:pPr>
            <a:r>
              <a:rPr lang="en-CA" dirty="0"/>
              <a:t>Rational optimism</a:t>
            </a:r>
          </a:p>
          <a:p>
            <a:pPr>
              <a:buFont typeface="Wingdings" panose="05000000000000000000" pitchFamily="2" charset="2"/>
              <a:buChar char="q"/>
            </a:pPr>
            <a:r>
              <a:rPr lang="en-CA" dirty="0"/>
              <a:t>Freedom of thought over obedience to tradition</a:t>
            </a:r>
          </a:p>
          <a:p>
            <a:pPr>
              <a:buFont typeface="Wingdings" panose="05000000000000000000" pitchFamily="2" charset="2"/>
              <a:buChar char="q"/>
            </a:pPr>
            <a:r>
              <a:rPr lang="en-CA" dirty="0"/>
              <a:t>Rights</a:t>
            </a:r>
          </a:p>
          <a:p>
            <a:pPr>
              <a:buFont typeface="Wingdings" panose="05000000000000000000" pitchFamily="2" charset="2"/>
              <a:buChar char="q"/>
            </a:pPr>
            <a:r>
              <a:rPr lang="en-CA" dirty="0"/>
              <a:t>Tolerance</a:t>
            </a:r>
          </a:p>
          <a:p>
            <a:pPr>
              <a:buFont typeface="Wingdings" panose="05000000000000000000" pitchFamily="2" charset="2"/>
              <a:buChar char="q"/>
            </a:pPr>
            <a:r>
              <a:rPr lang="en-CA" dirty="0"/>
              <a:t>Individualism</a:t>
            </a:r>
          </a:p>
          <a:p>
            <a:pPr>
              <a:buFont typeface="Wingdings" panose="05000000000000000000" pitchFamily="2" charset="2"/>
              <a:buChar char="q"/>
            </a:pPr>
            <a:r>
              <a:rPr lang="en-CA" dirty="0"/>
              <a:t>Social criticism</a:t>
            </a:r>
          </a:p>
        </p:txBody>
      </p:sp>
    </p:spTree>
    <p:extLst>
      <p:ext uri="{BB962C8B-B14F-4D97-AF65-F5344CB8AC3E}">
        <p14:creationId xmlns:p14="http://schemas.microsoft.com/office/powerpoint/2010/main" val="117920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0EFD4-086E-4470-B5B0-5B09EBDC9530}"/>
              </a:ext>
            </a:extLst>
          </p:cNvPr>
          <p:cNvSpPr>
            <a:spLocks noGrp="1"/>
          </p:cNvSpPr>
          <p:nvPr>
            <p:ph type="title"/>
          </p:nvPr>
        </p:nvSpPr>
        <p:spPr/>
        <p:txBody>
          <a:bodyPr/>
          <a:lstStyle/>
          <a:p>
            <a:r>
              <a:rPr lang="en-CA" dirty="0"/>
              <a:t>All Good? No, very complex</a:t>
            </a:r>
          </a:p>
        </p:txBody>
      </p:sp>
      <p:sp>
        <p:nvSpPr>
          <p:cNvPr id="3" name="Content Placeholder 2">
            <a:extLst>
              <a:ext uri="{FF2B5EF4-FFF2-40B4-BE49-F238E27FC236}">
                <a16:creationId xmlns:a16="http://schemas.microsoft.com/office/drawing/2014/main" id="{CD334DDD-FCBB-4A85-8D94-7CE7C79AA4C9}"/>
              </a:ext>
            </a:extLst>
          </p:cNvPr>
          <p:cNvSpPr>
            <a:spLocks noGrp="1"/>
          </p:cNvSpPr>
          <p:nvPr>
            <p:ph idx="1"/>
          </p:nvPr>
        </p:nvSpPr>
        <p:spPr/>
        <p:txBody>
          <a:bodyPr/>
          <a:lstStyle/>
          <a:p>
            <a:r>
              <a:rPr lang="en-CA" dirty="0"/>
              <a:t>“At its heart, the movement contained a paradox: Ideas of human freedom and individual rights took root in nations that held other human beings in bondage and were then in the process of exterminating native populations. Colonial domination and expropriation marched hand in hand with the spread of “liberty,” and liberalism arose alongside our modern notions of race and racism.”</a:t>
            </a:r>
          </a:p>
        </p:txBody>
      </p:sp>
      <p:sp>
        <p:nvSpPr>
          <p:cNvPr id="4" name="TextBox 3">
            <a:extLst>
              <a:ext uri="{FF2B5EF4-FFF2-40B4-BE49-F238E27FC236}">
                <a16:creationId xmlns:a16="http://schemas.microsoft.com/office/drawing/2014/main" id="{BB99C956-2B55-450E-B0D6-53916D830CFE}"/>
              </a:ext>
            </a:extLst>
          </p:cNvPr>
          <p:cNvSpPr txBox="1"/>
          <p:nvPr/>
        </p:nvSpPr>
        <p:spPr>
          <a:xfrm>
            <a:off x="762000" y="5855571"/>
            <a:ext cx="6858000" cy="923330"/>
          </a:xfrm>
          <a:prstGeom prst="rect">
            <a:avLst/>
          </a:prstGeom>
          <a:noFill/>
        </p:spPr>
        <p:txBody>
          <a:bodyPr wrap="square" rtlCol="0">
            <a:spAutoFit/>
          </a:bodyPr>
          <a:lstStyle/>
          <a:p>
            <a:r>
              <a:rPr lang="en-CA" sz="1200" b="1" dirty="0" err="1"/>
              <a:t>Jamelle</a:t>
            </a:r>
            <a:r>
              <a:rPr lang="en-CA" sz="1200" b="1" dirty="0"/>
              <a:t> Bouie, “The Enlightenment’s Dark Side: </a:t>
            </a:r>
            <a:r>
              <a:rPr lang="en-CA" sz="1200" dirty="0"/>
              <a:t>How the Enlightenment created modern race thinking, and why we should confront it”, Slate, June 5, 2018, </a:t>
            </a:r>
            <a:r>
              <a:rPr lang="en-CA" sz="1200" dirty="0">
                <a:hlinkClick r:id="rId3"/>
              </a:rPr>
              <a:t>https://slate.com/news-and-politics/2018/06/taking-the-enlightenment-seriously-requires-talking-about-race.html</a:t>
            </a:r>
            <a:endParaRPr lang="en-CA" sz="1200" dirty="0"/>
          </a:p>
          <a:p>
            <a:endParaRPr lang="en-CA" dirty="0"/>
          </a:p>
        </p:txBody>
      </p:sp>
    </p:spTree>
    <p:extLst>
      <p:ext uri="{BB962C8B-B14F-4D97-AF65-F5344CB8AC3E}">
        <p14:creationId xmlns:p14="http://schemas.microsoft.com/office/powerpoint/2010/main" val="1205686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Locke</a:t>
            </a:r>
          </a:p>
        </p:txBody>
      </p:sp>
      <p:sp>
        <p:nvSpPr>
          <p:cNvPr id="3" name="Content Placeholder 2"/>
          <p:cNvSpPr>
            <a:spLocks noGrp="1"/>
          </p:cNvSpPr>
          <p:nvPr>
            <p:ph idx="1"/>
          </p:nvPr>
        </p:nvSpPr>
        <p:spPr/>
        <p:txBody>
          <a:bodyPr/>
          <a:lstStyle/>
          <a:p>
            <a:r>
              <a:rPr lang="en-CA" dirty="0"/>
              <a:t>“life, liberty and property”</a:t>
            </a:r>
          </a:p>
        </p:txBody>
      </p:sp>
      <p:pic>
        <p:nvPicPr>
          <p:cNvPr id="1026" name="Picture 2" descr="C:\Users\011068\AppData\Local\Microsoft\Windows\Temporary Internet Files\Content.IE5\ETDMXFKE\852px-John_Locke_by_John_Greenhil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219200"/>
            <a:ext cx="2246224" cy="26970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11068\AppData\Local\Microsoft\Windows\Temporary Internet Files\Content.IE5\0MJJU0KY\800px-John_Locke_Signature.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170" y="4419600"/>
            <a:ext cx="3810001" cy="16906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27783"/>
            <a:ext cx="34099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C:\Users\011068\AppData\Local\Microsoft\Windows\Temporary Internet Files\Content.IE5\0MJJU0KY\Georgian_golden_crown_with_pearls_and_cross.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5387" y="4267200"/>
            <a:ext cx="2390775" cy="166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393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Social contract</a:t>
            </a:r>
          </a:p>
        </p:txBody>
      </p:sp>
      <p:sp>
        <p:nvSpPr>
          <p:cNvPr id="3" name="Content Placeholder 2"/>
          <p:cNvSpPr>
            <a:spLocks noGrp="1"/>
          </p:cNvSpPr>
          <p:nvPr>
            <p:ph idx="1"/>
          </p:nvPr>
        </p:nvSpPr>
        <p:spPr/>
        <p:txBody>
          <a:bodyPr/>
          <a:lstStyle/>
          <a:p>
            <a:r>
              <a:rPr lang="en-CA" dirty="0"/>
              <a:t>Locke’s 2-way contract</a:t>
            </a:r>
          </a:p>
          <a:p>
            <a:pPr marL="514350" indent="-514350">
              <a:buAutoNum type="arabicPeriod"/>
            </a:pPr>
            <a:r>
              <a:rPr lang="en-CA" dirty="0"/>
              <a:t>The people form a contract with ________.</a:t>
            </a:r>
          </a:p>
          <a:p>
            <a:pPr marL="514350" indent="-514350">
              <a:buAutoNum type="arabicPeriod"/>
            </a:pPr>
            <a:r>
              <a:rPr lang="en-CA" dirty="0"/>
              <a:t>The ruler forms a contract with _________.</a:t>
            </a:r>
          </a:p>
          <a:p>
            <a:pPr marL="514350" indent="-514350">
              <a:buAutoNum type="arabicPeriod"/>
            </a:pPr>
            <a:endParaRPr lang="en-CA" dirty="0"/>
          </a:p>
          <a:p>
            <a:pPr marL="0" indent="0">
              <a:buNone/>
            </a:pPr>
            <a:endParaRPr lang="en-CA" dirty="0"/>
          </a:p>
        </p:txBody>
      </p:sp>
      <p:pic>
        <p:nvPicPr>
          <p:cNvPr id="2050" name="Picture 2" descr="C:\Users\011068\AppData\Local\Microsoft\Windows\Temporary Internet Files\Content.IE5\V0AJJSFL\clipart_of_16510_sm_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28815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011068\AppData\Local\Microsoft\Windows\Temporary Internet Files\Content.IE5\0MJJU0KY\Georgian_golden_crown_with_pearls_and_cro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6218" y="5562600"/>
            <a:ext cx="1459148" cy="10179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011068\AppData\Local\Microsoft\Windows\Temporary Internet Files\Content.IE5\V0AJJSFL\clipart_of_16510_sm_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80" y="330107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Quad Arrow 4"/>
          <p:cNvSpPr/>
          <p:nvPr/>
        </p:nvSpPr>
        <p:spPr>
          <a:xfrm>
            <a:off x="2868039" y="3861726"/>
            <a:ext cx="729574" cy="1268147"/>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45332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Locke </a:t>
            </a:r>
            <a:r>
              <a:rPr lang="en-CA" dirty="0" err="1"/>
              <a:t>takeup</a:t>
            </a:r>
            <a:endParaRPr lang="en-CA" dirty="0"/>
          </a:p>
        </p:txBody>
      </p:sp>
      <p:sp>
        <p:nvSpPr>
          <p:cNvPr id="3" name="Content Placeholder 2"/>
          <p:cNvSpPr>
            <a:spLocks noGrp="1"/>
          </p:cNvSpPr>
          <p:nvPr>
            <p:ph idx="1"/>
          </p:nvPr>
        </p:nvSpPr>
        <p:spPr/>
        <p:txBody>
          <a:bodyPr/>
          <a:lstStyle/>
          <a:p>
            <a:r>
              <a:rPr lang="en-CA" dirty="0"/>
              <a:t>__________ on authority</a:t>
            </a:r>
          </a:p>
          <a:p>
            <a:r>
              <a:rPr lang="en-CA" dirty="0"/>
              <a:t>__________ liberties</a:t>
            </a:r>
          </a:p>
          <a:p>
            <a:r>
              <a:rPr lang="en-CA" dirty="0"/>
              <a:t>__________ rights = LLP</a:t>
            </a:r>
          </a:p>
          <a:p>
            <a:r>
              <a:rPr lang="en-CA" dirty="0"/>
              <a:t>Contract = ________________</a:t>
            </a:r>
          </a:p>
          <a:p>
            <a:r>
              <a:rPr lang="en-CA" dirty="0"/>
              <a:t>State of __________________</a:t>
            </a:r>
          </a:p>
          <a:p>
            <a:r>
              <a:rPr lang="en-CA" dirty="0"/>
              <a:t>Right to __________________</a:t>
            </a:r>
          </a:p>
        </p:txBody>
      </p:sp>
    </p:spTree>
    <p:extLst>
      <p:ext uri="{BB962C8B-B14F-4D97-AF65-F5344CB8AC3E}">
        <p14:creationId xmlns:p14="http://schemas.microsoft.com/office/powerpoint/2010/main" val="2880278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Political Systems</a:t>
            </a:r>
            <a:endParaRPr lang="en-CA" dirty="0"/>
          </a:p>
        </p:txBody>
      </p:sp>
      <p:sp>
        <p:nvSpPr>
          <p:cNvPr id="3" name="Content Placeholder 2"/>
          <p:cNvSpPr>
            <a:spLocks noGrp="1"/>
          </p:cNvSpPr>
          <p:nvPr>
            <p:ph idx="1"/>
          </p:nvPr>
        </p:nvSpPr>
        <p:spPr/>
        <p:txBody>
          <a:bodyPr/>
          <a:lstStyle/>
          <a:p>
            <a:pPr marL="0" indent="0">
              <a:buNone/>
            </a:pPr>
            <a:r>
              <a:rPr lang="en-US" dirty="0"/>
              <a:t>															</a:t>
            </a:r>
            <a:r>
              <a:rPr lang="en-US" dirty="0">
                <a:solidFill>
                  <a:srgbClr val="00B050"/>
                </a:solidFill>
              </a:rPr>
              <a:t>constitutional</a:t>
            </a:r>
            <a:r>
              <a:rPr lang="en-CA" dirty="0"/>
              <a:t>		</a:t>
            </a:r>
            <a:r>
              <a:rPr lang="en-CA" dirty="0">
                <a:solidFill>
                  <a:srgbClr val="7030A0"/>
                </a:solidFill>
              </a:rPr>
              <a:t>absolute</a:t>
            </a:r>
            <a:r>
              <a:rPr lang="en-US" dirty="0"/>
              <a:t>	</a:t>
            </a:r>
            <a:r>
              <a:rPr lang="en-US" dirty="0">
                <a:solidFill>
                  <a:srgbClr val="00B050"/>
                </a:solidFill>
              </a:rPr>
              <a:t>monarchy</a:t>
            </a:r>
            <a:r>
              <a:rPr lang="en-US" dirty="0"/>
              <a:t>			</a:t>
            </a:r>
            <a:r>
              <a:rPr lang="en-US" dirty="0">
                <a:solidFill>
                  <a:srgbClr val="7030A0"/>
                </a:solidFill>
              </a:rPr>
              <a:t>monarchy</a:t>
            </a:r>
          </a:p>
          <a:p>
            <a:pPr marL="0" indent="0">
              <a:buNone/>
            </a:pPr>
            <a:endParaRPr lang="en-US" dirty="0"/>
          </a:p>
        </p:txBody>
      </p:sp>
      <p:cxnSp>
        <p:nvCxnSpPr>
          <p:cNvPr id="5" name="Straight Arrow Connector 4"/>
          <p:cNvCxnSpPr/>
          <p:nvPr/>
        </p:nvCxnSpPr>
        <p:spPr>
          <a:xfrm>
            <a:off x="1143000" y="2362200"/>
            <a:ext cx="6096000"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182892" y="3613688"/>
            <a:ext cx="2057400" cy="523220"/>
          </a:xfrm>
          <a:prstGeom prst="rect">
            <a:avLst/>
          </a:prstGeom>
          <a:noFill/>
        </p:spPr>
        <p:txBody>
          <a:bodyPr wrap="square" rtlCol="0">
            <a:spAutoFit/>
          </a:bodyPr>
          <a:lstStyle/>
          <a:p>
            <a:r>
              <a:rPr lang="en-CA" sz="2800" dirty="0"/>
              <a:t>Like France</a:t>
            </a:r>
          </a:p>
        </p:txBody>
      </p:sp>
      <p:sp>
        <p:nvSpPr>
          <p:cNvPr id="6" name="TextBox 5"/>
          <p:cNvSpPr txBox="1"/>
          <p:nvPr/>
        </p:nvSpPr>
        <p:spPr>
          <a:xfrm>
            <a:off x="1371600" y="3581400"/>
            <a:ext cx="3276600" cy="523220"/>
          </a:xfrm>
          <a:prstGeom prst="rect">
            <a:avLst/>
          </a:prstGeom>
          <a:noFill/>
        </p:spPr>
        <p:txBody>
          <a:bodyPr wrap="square" rtlCol="0">
            <a:spAutoFit/>
          </a:bodyPr>
          <a:lstStyle/>
          <a:p>
            <a:r>
              <a:rPr lang="en-CA" sz="2800" dirty="0"/>
              <a:t>Like England</a:t>
            </a:r>
          </a:p>
        </p:txBody>
      </p:sp>
      <p:sp>
        <p:nvSpPr>
          <p:cNvPr id="7" name="TextBox 6"/>
          <p:cNvSpPr txBox="1"/>
          <p:nvPr/>
        </p:nvSpPr>
        <p:spPr>
          <a:xfrm>
            <a:off x="2286000" y="4343400"/>
            <a:ext cx="4267200" cy="1815882"/>
          </a:xfrm>
          <a:prstGeom prst="rect">
            <a:avLst/>
          </a:prstGeom>
          <a:noFill/>
        </p:spPr>
        <p:txBody>
          <a:bodyPr wrap="square" rtlCol="0">
            <a:spAutoFit/>
          </a:bodyPr>
          <a:lstStyle/>
          <a:p>
            <a:r>
              <a:rPr lang="en-CA" sz="2800" dirty="0">
                <a:solidFill>
                  <a:srgbClr val="FF0000"/>
                </a:solidFill>
              </a:rPr>
              <a:t>In the 1600s and 1700s neither was a democracy in which </a:t>
            </a:r>
            <a:r>
              <a:rPr lang="en-CA" sz="2800" u="sng" dirty="0">
                <a:solidFill>
                  <a:srgbClr val="FF0000"/>
                </a:solidFill>
              </a:rPr>
              <a:t>ordinary</a:t>
            </a:r>
            <a:r>
              <a:rPr lang="en-CA" sz="2800" dirty="0">
                <a:solidFill>
                  <a:srgbClr val="FF0000"/>
                </a:solidFill>
              </a:rPr>
              <a:t> people could actually vote.</a:t>
            </a:r>
          </a:p>
        </p:txBody>
      </p:sp>
    </p:spTree>
    <p:extLst>
      <p:ext uri="{BB962C8B-B14F-4D97-AF65-F5344CB8AC3E}">
        <p14:creationId xmlns:p14="http://schemas.microsoft.com/office/powerpoint/2010/main" val="4261776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407</TotalTime>
  <Words>508</Words>
  <Application>Microsoft Office PowerPoint</Application>
  <PresentationFormat>On-screen Show (4:3)</PresentationFormat>
  <Paragraphs>89</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Times New Roman</vt:lpstr>
      <vt:lpstr>Trebuchet MS</vt:lpstr>
      <vt:lpstr>Wingdings</vt:lpstr>
      <vt:lpstr>Wingdings 2</vt:lpstr>
      <vt:lpstr>Opulent</vt:lpstr>
      <vt:lpstr>  What was worth fighting for? 1650-1789</vt:lpstr>
      <vt:lpstr>The Enlightenment [?]</vt:lpstr>
      <vt:lpstr>Jean calas</vt:lpstr>
      <vt:lpstr>Enlightened characteristics</vt:lpstr>
      <vt:lpstr>All Good? No, very complex</vt:lpstr>
      <vt:lpstr>Locke</vt:lpstr>
      <vt:lpstr>Social contract</vt:lpstr>
      <vt:lpstr>Locke takeup</vt:lpstr>
      <vt:lpstr>Political Systems</vt:lpstr>
      <vt:lpstr>philosophes</vt:lpstr>
      <vt:lpstr>“intolerance” is blasphemous</vt:lpstr>
      <vt:lpstr>Suggested textbook reading</vt:lpstr>
      <vt:lpstr>Match</vt:lpstr>
      <vt:lpstr>Rousseau Was Different</vt:lpstr>
    </vt:vector>
  </TitlesOfParts>
  <Company>Toronto District School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Enlightenment HW Takeup</dc:title>
  <dc:creator>Gluskin, Risa</dc:creator>
  <cp:lastModifiedBy>Risa Gluskin</cp:lastModifiedBy>
  <cp:revision>50</cp:revision>
  <dcterms:created xsi:type="dcterms:W3CDTF">2013-10-09T11:59:10Z</dcterms:created>
  <dcterms:modified xsi:type="dcterms:W3CDTF">2020-03-08T18:13:26Z</dcterms:modified>
</cp:coreProperties>
</file>