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80" r:id="rId4"/>
    <p:sldId id="284" r:id="rId5"/>
    <p:sldId id="285" r:id="rId6"/>
    <p:sldId id="279" r:id="rId7"/>
    <p:sldId id="275" r:id="rId8"/>
    <p:sldId id="274" r:id="rId9"/>
    <p:sldId id="277" r:id="rId10"/>
    <p:sldId id="286" r:id="rId11"/>
    <p:sldId id="287" r:id="rId12"/>
    <p:sldId id="288" r:id="rId13"/>
    <p:sldId id="273" r:id="rId14"/>
    <p:sldId id="281" r:id="rId15"/>
    <p:sldId id="282" r:id="rId16"/>
    <p:sldId id="276" r:id="rId17"/>
    <p:sldId id="257" r:id="rId18"/>
    <p:sldId id="268" r:id="rId19"/>
    <p:sldId id="262" r:id="rId20"/>
    <p:sldId id="258" r:id="rId21"/>
    <p:sldId id="270" r:id="rId22"/>
    <p:sldId id="271" r:id="rId23"/>
    <p:sldId id="263" r:id="rId24"/>
    <p:sldId id="289" r:id="rId25"/>
    <p:sldId id="267" r:id="rId26"/>
    <p:sldId id="283" r:id="rId27"/>
    <p:sldId id="259" r:id="rId28"/>
    <p:sldId id="260" r:id="rId29"/>
    <p:sldId id="264"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p:scale>
          <a:sx n="91" d="100"/>
          <a:sy n="91" d="100"/>
        </p:scale>
        <p:origin x="63" y="621"/>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72"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DEE02-EED8-4D87-8937-57061AA67132}" type="doc">
      <dgm:prSet loTypeId="urn:microsoft.com/office/officeart/2005/8/layout/venn1" loCatId="relationship" qsTypeId="urn:microsoft.com/office/officeart/2005/8/quickstyle/simple1" qsCatId="simple" csTypeId="urn:microsoft.com/office/officeart/2005/8/colors/accent1_2" csCatId="accent1" phldr="1"/>
      <dgm:spPr/>
    </dgm:pt>
    <dgm:pt modelId="{A55FA0A2-EBAD-4B51-A797-57859D8571FB}">
      <dgm:prSet phldrT="[Text]" custT="1"/>
      <dgm:spPr/>
      <dgm:t>
        <a:bodyPr/>
        <a:lstStyle/>
        <a:p>
          <a:r>
            <a:rPr lang="en-CA" sz="2400" dirty="0"/>
            <a:t>Research</a:t>
          </a:r>
          <a:endParaRPr lang="en-CA" sz="1500" dirty="0"/>
        </a:p>
      </dgm:t>
    </dgm:pt>
    <dgm:pt modelId="{1694C5F2-DA21-41A9-AFCC-4BE2604711C5}" type="parTrans" cxnId="{B257E5F7-103C-4244-85A5-9B35389B4141}">
      <dgm:prSet/>
      <dgm:spPr/>
      <dgm:t>
        <a:bodyPr/>
        <a:lstStyle/>
        <a:p>
          <a:endParaRPr lang="en-CA"/>
        </a:p>
      </dgm:t>
    </dgm:pt>
    <dgm:pt modelId="{CDC30FED-39C2-4FC8-BB02-AC1B2C0220C6}" type="sibTrans" cxnId="{B257E5F7-103C-4244-85A5-9B35389B4141}">
      <dgm:prSet/>
      <dgm:spPr/>
      <dgm:t>
        <a:bodyPr/>
        <a:lstStyle/>
        <a:p>
          <a:endParaRPr lang="en-CA"/>
        </a:p>
      </dgm:t>
    </dgm:pt>
    <dgm:pt modelId="{66FF9575-3602-4437-8A4F-85464EA6DD42}">
      <dgm:prSet phldrT="[Text]" custT="1"/>
      <dgm:spPr/>
      <dgm:t>
        <a:bodyPr/>
        <a:lstStyle/>
        <a:p>
          <a:r>
            <a:rPr lang="en-CA" sz="2800" dirty="0"/>
            <a:t>Inquiry</a:t>
          </a:r>
          <a:endParaRPr lang="en-CA" sz="1500" dirty="0"/>
        </a:p>
      </dgm:t>
    </dgm:pt>
    <dgm:pt modelId="{9338178B-EEE6-4FC3-B3FE-94611ACAD23B}" type="parTrans" cxnId="{2E5EA122-F758-405D-AA83-4E8676EC007B}">
      <dgm:prSet/>
      <dgm:spPr/>
      <dgm:t>
        <a:bodyPr/>
        <a:lstStyle/>
        <a:p>
          <a:endParaRPr lang="en-CA"/>
        </a:p>
      </dgm:t>
    </dgm:pt>
    <dgm:pt modelId="{3C171422-5A0A-4DB3-A382-0197C2E2B265}" type="sibTrans" cxnId="{2E5EA122-F758-405D-AA83-4E8676EC007B}">
      <dgm:prSet/>
      <dgm:spPr/>
      <dgm:t>
        <a:bodyPr/>
        <a:lstStyle/>
        <a:p>
          <a:endParaRPr lang="en-CA"/>
        </a:p>
      </dgm:t>
    </dgm:pt>
    <dgm:pt modelId="{A94B2D56-D467-4833-8CD5-1A51AF4F4602}" type="pres">
      <dgm:prSet presAssocID="{B99DEE02-EED8-4D87-8937-57061AA67132}" presName="compositeShape" presStyleCnt="0">
        <dgm:presLayoutVars>
          <dgm:chMax val="7"/>
          <dgm:dir/>
          <dgm:resizeHandles val="exact"/>
        </dgm:presLayoutVars>
      </dgm:prSet>
      <dgm:spPr/>
    </dgm:pt>
    <dgm:pt modelId="{6818AD4F-FD08-438C-83CF-6E584B3898EA}" type="pres">
      <dgm:prSet presAssocID="{A55FA0A2-EBAD-4B51-A797-57859D8571FB}" presName="circ1" presStyleLbl="vennNode1" presStyleIdx="0" presStyleCnt="2" custScaleX="47608" custScaleY="34285" custLinFactNeighborX="-16594" custLinFactNeighborY="-2861"/>
      <dgm:spPr/>
    </dgm:pt>
    <dgm:pt modelId="{11837232-CA09-4BC3-AC23-313AEA749A39}" type="pres">
      <dgm:prSet presAssocID="{A55FA0A2-EBAD-4B51-A797-57859D8571FB}" presName="circ1Tx" presStyleLbl="revTx" presStyleIdx="0" presStyleCnt="0">
        <dgm:presLayoutVars>
          <dgm:chMax val="0"/>
          <dgm:chPref val="0"/>
          <dgm:bulletEnabled val="1"/>
        </dgm:presLayoutVars>
      </dgm:prSet>
      <dgm:spPr/>
    </dgm:pt>
    <dgm:pt modelId="{5A0242C6-09FD-4C2F-B8A5-F114829A5D27}" type="pres">
      <dgm:prSet presAssocID="{66FF9575-3602-4437-8A4F-85464EA6DD42}" presName="circ2" presStyleLbl="vennNode1" presStyleIdx="1" presStyleCnt="2" custScaleX="52391" custScaleY="62015" custLinFactNeighborX="-51568" custLinFactNeighborY="-861"/>
      <dgm:spPr/>
    </dgm:pt>
    <dgm:pt modelId="{0945201B-337E-4D47-B090-A23E486B70F4}" type="pres">
      <dgm:prSet presAssocID="{66FF9575-3602-4437-8A4F-85464EA6DD42}" presName="circ2Tx" presStyleLbl="revTx" presStyleIdx="0" presStyleCnt="0">
        <dgm:presLayoutVars>
          <dgm:chMax val="0"/>
          <dgm:chPref val="0"/>
          <dgm:bulletEnabled val="1"/>
        </dgm:presLayoutVars>
      </dgm:prSet>
      <dgm:spPr/>
    </dgm:pt>
  </dgm:ptLst>
  <dgm:cxnLst>
    <dgm:cxn modelId="{AECFEB59-1150-4EF2-BC9C-9125E395DB01}" type="presOf" srcId="{66FF9575-3602-4437-8A4F-85464EA6DD42}" destId="{0945201B-337E-4D47-B090-A23E486B70F4}" srcOrd="1" destOrd="0" presId="urn:microsoft.com/office/officeart/2005/8/layout/venn1"/>
    <dgm:cxn modelId="{2E5EA122-F758-405D-AA83-4E8676EC007B}" srcId="{B99DEE02-EED8-4D87-8937-57061AA67132}" destId="{66FF9575-3602-4437-8A4F-85464EA6DD42}" srcOrd="1" destOrd="0" parTransId="{9338178B-EEE6-4FC3-B3FE-94611ACAD23B}" sibTransId="{3C171422-5A0A-4DB3-A382-0197C2E2B265}"/>
    <dgm:cxn modelId="{CD70CAEF-D5C5-4D63-A7CD-F8731F01F89D}" type="presOf" srcId="{B99DEE02-EED8-4D87-8937-57061AA67132}" destId="{A94B2D56-D467-4833-8CD5-1A51AF4F4602}" srcOrd="0" destOrd="0" presId="urn:microsoft.com/office/officeart/2005/8/layout/venn1"/>
    <dgm:cxn modelId="{2F6761E5-C495-46CF-BAE3-5D76E7E3D36F}" type="presOf" srcId="{A55FA0A2-EBAD-4B51-A797-57859D8571FB}" destId="{11837232-CA09-4BC3-AC23-313AEA749A39}" srcOrd="1" destOrd="0" presId="urn:microsoft.com/office/officeart/2005/8/layout/venn1"/>
    <dgm:cxn modelId="{710F3741-1F1B-402D-881C-468D4C30A95B}" type="presOf" srcId="{A55FA0A2-EBAD-4B51-A797-57859D8571FB}" destId="{6818AD4F-FD08-438C-83CF-6E584B3898EA}" srcOrd="0" destOrd="0" presId="urn:microsoft.com/office/officeart/2005/8/layout/venn1"/>
    <dgm:cxn modelId="{B257E5F7-103C-4244-85A5-9B35389B4141}" srcId="{B99DEE02-EED8-4D87-8937-57061AA67132}" destId="{A55FA0A2-EBAD-4B51-A797-57859D8571FB}" srcOrd="0" destOrd="0" parTransId="{1694C5F2-DA21-41A9-AFCC-4BE2604711C5}" sibTransId="{CDC30FED-39C2-4FC8-BB02-AC1B2C0220C6}"/>
    <dgm:cxn modelId="{217BB3AE-07D1-448A-891B-D3EBA7ABFCAF}" type="presOf" srcId="{66FF9575-3602-4437-8A4F-85464EA6DD42}" destId="{5A0242C6-09FD-4C2F-B8A5-F114829A5D27}" srcOrd="0" destOrd="0" presId="urn:microsoft.com/office/officeart/2005/8/layout/venn1"/>
    <dgm:cxn modelId="{283E65AF-2237-415D-89C8-9ABD7A5652A8}" type="presParOf" srcId="{A94B2D56-D467-4833-8CD5-1A51AF4F4602}" destId="{6818AD4F-FD08-438C-83CF-6E584B3898EA}" srcOrd="0" destOrd="0" presId="urn:microsoft.com/office/officeart/2005/8/layout/venn1"/>
    <dgm:cxn modelId="{31B4A9A0-C8A3-4B4B-8F8E-513C49657093}" type="presParOf" srcId="{A94B2D56-D467-4833-8CD5-1A51AF4F4602}" destId="{11837232-CA09-4BC3-AC23-313AEA749A39}" srcOrd="1" destOrd="0" presId="urn:microsoft.com/office/officeart/2005/8/layout/venn1"/>
    <dgm:cxn modelId="{66A9E041-8726-42F7-B90A-68B3DB92B936}" type="presParOf" srcId="{A94B2D56-D467-4833-8CD5-1A51AF4F4602}" destId="{5A0242C6-09FD-4C2F-B8A5-F114829A5D27}" srcOrd="2" destOrd="0" presId="urn:microsoft.com/office/officeart/2005/8/layout/venn1"/>
    <dgm:cxn modelId="{10937B2D-9876-4E35-BA6C-F083AC5CAEAB}" type="presParOf" srcId="{A94B2D56-D467-4833-8CD5-1A51AF4F4602}" destId="{0945201B-337E-4D47-B090-A23E486B70F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8AD4F-FD08-438C-83CF-6E584B3898EA}">
      <dsp:nvSpPr>
        <dsp:cNvPr id="0" name=""/>
        <dsp:cNvSpPr/>
      </dsp:nvSpPr>
      <dsp:spPr>
        <a:xfrm>
          <a:off x="620418" y="1362555"/>
          <a:ext cx="2142998" cy="1543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kern="1200" dirty="0"/>
            <a:t>Research</a:t>
          </a:r>
          <a:endParaRPr lang="en-CA" sz="1500" kern="1200" dirty="0"/>
        </a:p>
      </dsp:txBody>
      <dsp:txXfrm>
        <a:off x="919665" y="1544542"/>
        <a:ext cx="1235602" cy="1179312"/>
      </dsp:txXfrm>
    </dsp:sp>
    <dsp:sp modelId="{5A0242C6-09FD-4C2F-B8A5-F114829A5D27}">
      <dsp:nvSpPr>
        <dsp:cNvPr id="0" name=""/>
        <dsp:cNvSpPr/>
      </dsp:nvSpPr>
      <dsp:spPr>
        <a:xfrm>
          <a:off x="2182679" y="828471"/>
          <a:ext cx="2358297" cy="27915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CA" sz="2800" kern="1200" dirty="0"/>
            <a:t>Inquiry</a:t>
          </a:r>
          <a:endParaRPr lang="en-CA" sz="1500" kern="1200" dirty="0"/>
        </a:p>
      </dsp:txBody>
      <dsp:txXfrm>
        <a:off x="2851926" y="1157650"/>
        <a:ext cx="1359739" cy="21331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1:05:13.694"/>
    </inkml:context>
    <inkml:brush xml:id="br0">
      <inkml:brushProperty name="width" value="0.1" units="cm"/>
      <inkml:brushProperty name="height" value="0.2" units="cm"/>
      <inkml:brushProperty name="color" value="#FF00FF"/>
      <inkml:brushProperty name="tip" value="rectangle"/>
      <inkml:brushProperty name="rasterOp" value="maskPen"/>
      <inkml:brushProperty name="ignorePressure" value="1"/>
    </inkml:brush>
  </inkml:definitions>
  <inkml:trace contextRef="#ctx0" brushRef="#br0">2599 10526,'0'2,"3"4,5 5,2 4,-2 1,2 1,0-2,2-3,1 2,-2-2,0 4,3 3,2-1,0 4,-2 0,-2-1,1-1,-3-2,0 4,3-3,-1 2,1-5,-3 0,0-2,1 4,3 8,2 3,0 4,3 5,1 0,4 12,3 6,-3-4,-3-2,-3-3,1-4,-4-7,-3-16,-2-32,-2-16,2-18,-1-6,-1-6,-2 6,-3 8,-1 9,1 6,0 6,2 6,1 3,-2 3,2 0,2-1,0 0,-2-2,1 3,-1-2,1-2,5 0,-1-1,1 4,-1 0,2 0,38-48,11-18,-5 2,-13 10,-13 15,-10 13,-3 11,12-10,59-76,14-21,-9 10,-19 24,-18 26,14-5,44-32,5-1,-15 14,-21 24,-24 19,-23 22,-15 16,-11 14,-8 9,-4 7,-2 3,0 2,-5-3,-4-3,-63-82,-20-27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1:03:11.192"/>
    </inkml:context>
    <inkml:brush xml:id="br0">
      <inkml:brushProperty name="width" value="0.025" units="cm"/>
      <inkml:brushProperty name="height" value="0.025" units="cm"/>
      <inkml:brushProperty name="color" value="#ED1C24"/>
      <inkml:brushProperty name="ignorePressure" value="1"/>
    </inkml:brush>
  </inkml:definitions>
  <inkml:traceGroup>
    <inkml:annotationXML>
      <emma:emma xmlns:emma="http://www.w3.org/2003/04/emma" version="1.0">
        <emma:interpretation id="{EFF8289D-1FC1-4A85-BD47-2C8F57921EE6}" emma:medium="tactile" emma:mode="ink">
          <msink:context xmlns:msink="http://schemas.microsoft.com/ink/2010/main" type="inkDrawing" rotatedBoundingBox="18442,2264 20442,3895 20387,3962 18387,2331" semanticType="callout" shapeName="Other"/>
        </emma:interpretation>
      </emma:emma>
    </inkml:annotationXML>
    <inkml:trace contextRef="#ctx0" brushRef="#br0">18730 5314,'3'2,"2"7,4 3,3 3,-1 1,2-3,2 0,1-1,0 2,0-1,-1 3,1 1,1 1,-1-1,-2 0,0-4,-3-1,0-1,0-1,5 4,6 4,11 2,2 6,3 0,3 0,-4-6,-5-4,-6 1,-5-2,-6-3,3 1,4 4,2 3,2 0,3 4,0 1,2-2,-2 3,-3-1,-3-2,-1 3,0-1,-2-2,1 0,1-2,1 1,2 2,-1-1,0 0,-1 0,3 0,4 1,0 2,-3-2,4 2,-1-1,5 2,3 3,-2-1,0 2,-3-3,-5-4,0-4,1 0,-3-3,2 2,4-3,1 2,3 0,2 3,5 7,2 5,-3 1,-5-4,-5-2,-7-6,-6-2,-5 0,-2-6,-3-2,-1 0,1-2,-1 0,-2-6,-2-4,-4-13,-7-16,-5-5,0 6</inkml:trace>
  </inkml:traceGroup>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1:03:13.251"/>
    </inkml:context>
    <inkml:brush xml:id="br0">
      <inkml:brushProperty name="width" value="0.025" units="cm"/>
      <inkml:brushProperty name="height" value="0.025" units="cm"/>
      <inkml:brushProperty name="color" value="#ED1C24"/>
      <inkml:brushProperty name="ignorePressure" value="1"/>
    </inkml:brush>
  </inkml:definitions>
  <inkml:traceGroup>
    <inkml:annotationXML>
      <emma:emma xmlns:emma="http://www.w3.org/2003/04/emma" version="1.0">
        <emma:interpretation id="{7DC27470-DC34-46A6-AAB6-9903C4DB9015}" emma:medium="tactile" emma:mode="ink">
          <msink:context xmlns:msink="http://schemas.microsoft.com/ink/2010/main" type="inkDrawing" rotatedBoundingBox="18755,4557 20090,1949 20224,2017 18888,4625" semanticType="callout" shapeName="Other"/>
        </emma:interpretation>
      </emma:emma>
    </inkml:annotationXML>
    <inkml:trace contextRef="#ctx0" brushRef="#br0">20525 5036,'0'2,"0"4,-2 6,-7 7,-3 2,0-1,-1-1,0-5,2 2,1 0,-2-1,-5 8,-59 81,-25 36,3-4,15-17,17-27,20-26,15-22,5 9,5 3,4-6,4-9,2-8,3-8,3-6,2-1,1-1,2-1,1 0,-1-1,1 4,-48 79,-20 30,-2 1,9-22,14-27,15-23,14-21,8-12,7-6,3-4,1-1,1-1,0 0,-3-2,-20 30,-20 55,-7 16,3-7,9-21,5-20,5-19,7-15,7-9,2-9,3-5</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2.075"/>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4890 4861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2.843"/>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4890 4861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3.081"/>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4890 4861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4.200"/>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5080 4890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4.776"/>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5080 4890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5.806"/>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5198 4890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6.603"/>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5519 4817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29T00:50:18.931"/>
    </inkml:context>
    <inkml:brush xml:id="br0">
      <inkml:brushProperty name="width" value="0.1" units="cm"/>
      <inkml:brushProperty name="height" value="0.2" units="cm"/>
      <inkml:brushProperty name="color" value="#00FF00"/>
      <inkml:brushProperty name="tip" value="rectangle"/>
      <inkml:brushProperty name="rasterOp" value="maskPen"/>
      <inkml:brushProperty name="ignorePressure" value="1"/>
    </inkml:brush>
  </inkml:definitions>
  <inkml:trace contextRef="#ctx0" brushRef="#br0">5518 4818,'-5'0,"-4"0,-3 0,-2 0,-2 0,1 0,-1 0,-2 0,0 0,0 0,0 0,2 0,0 0,-4 0,-4 2,0 2,-4-1,1 0,2-1,3-2,3 1,0 0,0-1,1 0,1-1,1 1,1 3,1-1,-3 2,-1-2,0 0,1-1,6 0,5-3,5-2,8 1,9-4,3-5,1 2,4 0,2 4,-3 2,-1 2,2 1,0 1,0 0,-1 1,-1-1,1 0,4 1,1-1,-2 0,-2 0,-4 0,-1 0,-3 0,-1 3,2 0,-2 5,-3 3,-7 1,-6-2,-9-4,-9-2,-4-2,-8 0,-4-5,-4 0,3-1,5 1,5 0,2 3,3-2,2 2,2 0,2 0,-5 0,-1 0,1 0,1 1,1-1,1-3,4-3,2 0,2-2,3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55E11-CD98-4C90-809D-6CDCDB5F39A4}" type="datetimeFigureOut">
              <a:rPr lang="en-CA" smtClean="0"/>
              <a:t>2016-11-28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07D1E-FAB3-4579-9154-FF1C3EF05FF6}" type="slidenum">
              <a:rPr lang="en-CA" smtClean="0"/>
              <a:t>‹#›</a:t>
            </a:fld>
            <a:endParaRPr lang="en-CA"/>
          </a:p>
        </p:txBody>
      </p:sp>
    </p:spTree>
    <p:extLst>
      <p:ext uri="{BB962C8B-B14F-4D97-AF65-F5344CB8AC3E}">
        <p14:creationId xmlns:p14="http://schemas.microsoft.com/office/powerpoint/2010/main" val="74745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3554" name="Notes Placeholder 2"/>
          <p:cNvSpPr>
            <a:spLocks noGrp="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CA" sz="1800">
              <a:ea typeface="ＭＳ Ｐゴシック"/>
              <a:cs typeface="ＭＳ Ｐゴシック"/>
            </a:endParaRPr>
          </a:p>
        </p:txBody>
      </p:sp>
      <p:sp>
        <p:nvSpPr>
          <p:cNvPr id="23555" name="Slide Number Placeholder 3"/>
          <p:cNvSpPr txBox="1">
            <a:spLocks noGrp="1"/>
          </p:cNvSpPr>
          <p:nvPr/>
        </p:nvSpPr>
        <p:spPr bwMode="auto">
          <a:xfrm>
            <a:off x="3927475" y="8769350"/>
            <a:ext cx="3005138" cy="461963"/>
          </a:xfrm>
          <a:prstGeom prst="rect">
            <a:avLst/>
          </a:prstGeom>
          <a:noFill/>
          <a:ln w="9525">
            <a:noFill/>
            <a:miter lim="800000"/>
            <a:headEnd/>
            <a:tailEnd/>
          </a:ln>
        </p:spPr>
        <p:txBody>
          <a:bodyPr lIns="92382" tIns="46191" rIns="92382" bIns="46191" anchor="b"/>
          <a:lstStyle/>
          <a:p>
            <a:pPr algn="r" defTabSz="461963"/>
            <a:fld id="{A6F8AB80-ECA0-4256-AE43-AAA71CD80FFD}" type="slidenum">
              <a:rPr lang="en-CA" sz="1200"/>
              <a:pPr algn="r" defTabSz="461963"/>
              <a:t>5</a:t>
            </a:fld>
            <a:endParaRPr lang="en-CA" sz="1200"/>
          </a:p>
        </p:txBody>
      </p:sp>
    </p:spTree>
    <p:extLst>
      <p:ext uri="{BB962C8B-B14F-4D97-AF65-F5344CB8AC3E}">
        <p14:creationId xmlns:p14="http://schemas.microsoft.com/office/powerpoint/2010/main" val="236834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95692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0140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9060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C693F52-CA5A-484A-A679-8ABB437DE686}" type="datetimeFigureOut">
              <a:rPr lang="en-CA" smtClean="0"/>
              <a:t>2016-11-28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351159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693F52-CA5A-484A-A679-8ABB437DE686}" type="datetimeFigureOut">
              <a:rPr lang="en-CA" smtClean="0"/>
              <a:t>2016-11-28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250824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693F52-CA5A-484A-A679-8ABB437DE686}" type="datetimeFigureOut">
              <a:rPr lang="en-CA" smtClean="0"/>
              <a:t>2016-11-28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226539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09600" y="1600201"/>
            <a:ext cx="10972800" cy="4525963"/>
          </a:xfrm>
        </p:spPr>
        <p:txBody>
          <a:bodyPr/>
          <a:lstStyle/>
          <a:p>
            <a:pPr lvl="0"/>
            <a:endParaRPr lang="en-CA" noProof="0"/>
          </a:p>
        </p:txBody>
      </p:sp>
      <p:sp>
        <p:nvSpPr>
          <p:cNvPr id="4" name="Date Placeholder 3"/>
          <p:cNvSpPr>
            <a:spLocks noGrp="1"/>
          </p:cNvSpPr>
          <p:nvPr>
            <p:ph type="dt" sz="half" idx="10"/>
          </p:nvPr>
        </p:nvSpPr>
        <p:spPr/>
        <p:txBody>
          <a:bodyPr/>
          <a:lstStyle>
            <a:lvl1pPr>
              <a:defRPr/>
            </a:lvl1pPr>
          </a:lstStyle>
          <a:p>
            <a:pPr>
              <a:defRPr/>
            </a:pPr>
            <a:fld id="{CEE569A4-DF75-4CDC-AFA9-683408934F2B}" type="datetimeFigureOut">
              <a:rPr lang="en-CA"/>
              <a:pPr>
                <a:defRPr/>
              </a:pPr>
              <a:t>2016-11-28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BAC43461-6CDD-4ABB-95BC-BFBCE411EB55}" type="slidenum">
              <a:rPr lang="en-US" altLang="en-US"/>
              <a:pPr/>
              <a:t>‹#›</a:t>
            </a:fld>
            <a:endParaRPr lang="en-US" altLang="en-US"/>
          </a:p>
        </p:txBody>
      </p:sp>
    </p:spTree>
    <p:extLst>
      <p:ext uri="{BB962C8B-B14F-4D97-AF65-F5344CB8AC3E}">
        <p14:creationId xmlns:p14="http://schemas.microsoft.com/office/powerpoint/2010/main" val="146431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693F52-CA5A-484A-A679-8ABB437DE686}" type="datetimeFigureOut">
              <a:rPr lang="en-CA" smtClean="0"/>
              <a:t>2016-11-28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174508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693F52-CA5A-484A-A679-8ABB437DE686}" type="datetimeFigureOut">
              <a:rPr lang="en-CA" smtClean="0"/>
              <a:t>2016-11-28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379017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C693F52-CA5A-484A-A679-8ABB437DE686}" type="datetimeFigureOut">
              <a:rPr lang="en-CA" smtClean="0"/>
              <a:t>2016-11-28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239018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C693F52-CA5A-484A-A679-8ABB437DE686}" type="datetimeFigureOut">
              <a:rPr lang="en-CA" smtClean="0"/>
              <a:t>2016-11-28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38532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C693F52-CA5A-484A-A679-8ABB437DE686}" type="datetimeFigureOut">
              <a:rPr lang="en-CA" smtClean="0"/>
              <a:t>2016-11-28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4940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93F52-CA5A-484A-A679-8ABB437DE686}" type="datetimeFigureOut">
              <a:rPr lang="en-CA" smtClean="0"/>
              <a:t>2016-11-28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58391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693F52-CA5A-484A-A679-8ABB437DE686}" type="datetimeFigureOut">
              <a:rPr lang="en-CA" smtClean="0"/>
              <a:t>2016-11-28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55171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693F52-CA5A-484A-A679-8ABB437DE686}" type="datetimeFigureOut">
              <a:rPr lang="en-CA" smtClean="0"/>
              <a:t>2016-11-28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B626C08-3209-45D4-811F-BFFA8865EFC5}" type="slidenum">
              <a:rPr lang="en-CA" smtClean="0"/>
              <a:t>‹#›</a:t>
            </a:fld>
            <a:endParaRPr lang="en-CA"/>
          </a:p>
        </p:txBody>
      </p:sp>
    </p:spTree>
    <p:extLst>
      <p:ext uri="{BB962C8B-B14F-4D97-AF65-F5344CB8AC3E}">
        <p14:creationId xmlns:p14="http://schemas.microsoft.com/office/powerpoint/2010/main" val="407783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93F52-CA5A-484A-A679-8ABB437DE686}" type="datetimeFigureOut">
              <a:rPr lang="en-CA" smtClean="0"/>
              <a:t>2016-11-28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26C08-3209-45D4-811F-BFFA8865EFC5}" type="slidenum">
              <a:rPr lang="en-CA" smtClean="0"/>
              <a:t>‹#›</a:t>
            </a:fld>
            <a:endParaRPr lang="en-CA"/>
          </a:p>
        </p:txBody>
      </p:sp>
    </p:spTree>
    <p:extLst>
      <p:ext uri="{BB962C8B-B14F-4D97-AF65-F5344CB8AC3E}">
        <p14:creationId xmlns:p14="http://schemas.microsoft.com/office/powerpoint/2010/main" val="2157439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crativ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dugains.ca/newsite/21stCenturyLearning/about_learning_in_ontario.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cea-ace.ca/sites/cea-ace.ca/files/cea_facts_on_ed_inquiry-based_learning.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gluskin.ca/chw3m-world-history/paleolithic-neolithi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5.png"/><Relationship Id="rId3" Type="http://schemas.openxmlformats.org/officeDocument/2006/relationships/customXml" Target="../ink/ink2.xml"/><Relationship Id="rId7" Type="http://schemas.openxmlformats.org/officeDocument/2006/relationships/customXml" Target="../ink/ink6.xml"/><Relationship Id="rId12" Type="http://schemas.openxmlformats.org/officeDocument/2006/relationships/customXml" Target="../ink/ink10.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14.png"/><Relationship Id="rId5" Type="http://schemas.openxmlformats.org/officeDocument/2006/relationships/customXml" Target="../ink/ink4.xml"/><Relationship Id="rId15" Type="http://schemas.openxmlformats.org/officeDocument/2006/relationships/image" Target="../media/image16.png"/><Relationship Id="rId10" Type="http://schemas.openxmlformats.org/officeDocument/2006/relationships/customXml" Target="../ink/ink9.xml"/><Relationship Id="rId4" Type="http://schemas.openxmlformats.org/officeDocument/2006/relationships/customXml" Target="../ink/ink3.xml"/><Relationship Id="rId9" Type="http://schemas.openxmlformats.org/officeDocument/2006/relationships/customXml" Target="../ink/ink8.xml"/><Relationship Id="rId14" Type="http://schemas.openxmlformats.org/officeDocument/2006/relationships/customXml" Target="../ink/ink1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esco.org/education/tlsf/mods/theme_d/mod23.html?panel=1#to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Becoming an Inquiry Teacher</a:t>
            </a:r>
          </a:p>
        </p:txBody>
      </p:sp>
      <p:sp>
        <p:nvSpPr>
          <p:cNvPr id="3" name="Subtitle 2"/>
          <p:cNvSpPr>
            <a:spLocks noGrp="1"/>
          </p:cNvSpPr>
          <p:nvPr>
            <p:ph type="subTitle" idx="1"/>
          </p:nvPr>
        </p:nvSpPr>
        <p:spPr/>
        <p:txBody>
          <a:bodyPr/>
          <a:lstStyle/>
          <a:p>
            <a:r>
              <a:rPr lang="en-CA" dirty="0"/>
              <a:t>Risa Gluskin</a:t>
            </a:r>
          </a:p>
          <a:p>
            <a:r>
              <a:rPr lang="en-CA" dirty="0"/>
              <a:t>York Mills CI</a:t>
            </a:r>
          </a:p>
        </p:txBody>
      </p:sp>
    </p:spTree>
    <p:extLst>
      <p:ext uri="{BB962C8B-B14F-4D97-AF65-F5344CB8AC3E}">
        <p14:creationId xmlns:p14="http://schemas.microsoft.com/office/powerpoint/2010/main" val="166528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Classroom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3144370"/>
              </p:ext>
            </p:extLst>
          </p:nvPr>
        </p:nvGraphicFramePr>
        <p:xfrm>
          <a:off x="-2" y="1825623"/>
          <a:ext cx="12149960" cy="5032376"/>
        </p:xfrm>
        <a:graphic>
          <a:graphicData uri="http://schemas.openxmlformats.org/drawingml/2006/table">
            <a:tbl>
              <a:tblPr firstRow="1" bandRow="1">
                <a:tableStyleId>{5C22544A-7EE6-4342-B048-85BDC9FD1C3A}</a:tableStyleId>
              </a:tblPr>
              <a:tblGrid>
                <a:gridCol w="6074980">
                  <a:extLst>
                    <a:ext uri="{9D8B030D-6E8A-4147-A177-3AD203B41FA5}">
                      <a16:colId xmlns:a16="http://schemas.microsoft.com/office/drawing/2014/main" val="791298520"/>
                    </a:ext>
                  </a:extLst>
                </a:gridCol>
                <a:gridCol w="6074980">
                  <a:extLst>
                    <a:ext uri="{9D8B030D-6E8A-4147-A177-3AD203B41FA5}">
                      <a16:colId xmlns:a16="http://schemas.microsoft.com/office/drawing/2014/main" val="1699171722"/>
                    </a:ext>
                  </a:extLst>
                </a:gridCol>
              </a:tblGrid>
              <a:tr h="577342">
                <a:tc>
                  <a:txBody>
                    <a:bodyPr/>
                    <a:lstStyle/>
                    <a:p>
                      <a:r>
                        <a:rPr lang="en-CA" sz="2800" dirty="0"/>
                        <a:t>20th</a:t>
                      </a:r>
                    </a:p>
                  </a:txBody>
                  <a:tcPr marT="66938" marB="66938"/>
                </a:tc>
                <a:tc>
                  <a:txBody>
                    <a:bodyPr/>
                    <a:lstStyle/>
                    <a:p>
                      <a:r>
                        <a:rPr lang="en-CA" sz="2800" dirty="0"/>
                        <a:t>21</a:t>
                      </a:r>
                      <a:r>
                        <a:rPr lang="en-CA" sz="2800" baseline="30000" dirty="0"/>
                        <a:t>st</a:t>
                      </a:r>
                      <a:endParaRPr lang="en-CA" sz="2800" dirty="0"/>
                    </a:p>
                  </a:txBody>
                  <a:tcPr marT="66938" marB="66938"/>
                </a:tc>
                <a:extLst>
                  <a:ext uri="{0D108BD9-81ED-4DB2-BD59-A6C34878D82A}">
                    <a16:rowId xmlns:a16="http://schemas.microsoft.com/office/drawing/2014/main" val="1668730334"/>
                  </a:ext>
                </a:extLst>
              </a:tr>
              <a:tr h="1016810">
                <a:tc>
                  <a:txBody>
                    <a:bodyPr/>
                    <a:lstStyle/>
                    <a:p>
                      <a:r>
                        <a:rPr lang="en-CA" sz="2800" dirty="0"/>
                        <a:t>Teachers</a:t>
                      </a:r>
                      <a:r>
                        <a:rPr lang="en-CA" sz="2800" baseline="0" dirty="0"/>
                        <a:t> control (managing)</a:t>
                      </a:r>
                      <a:endParaRPr lang="en-CA" sz="2800" dirty="0"/>
                    </a:p>
                  </a:txBody>
                  <a:tcPr marT="66938" marB="66938"/>
                </a:tc>
                <a:tc>
                  <a:txBody>
                    <a:bodyPr/>
                    <a:lstStyle/>
                    <a:p>
                      <a:r>
                        <a:rPr lang="en-CA" sz="2800" dirty="0"/>
                        <a:t>Students take initiative (teachers facilitate)</a:t>
                      </a:r>
                    </a:p>
                  </a:txBody>
                  <a:tcPr marT="66938" marB="66938"/>
                </a:tc>
                <a:extLst>
                  <a:ext uri="{0D108BD9-81ED-4DB2-BD59-A6C34878D82A}">
                    <a16:rowId xmlns:a16="http://schemas.microsoft.com/office/drawing/2014/main" val="1080051393"/>
                  </a:ext>
                </a:extLst>
              </a:tr>
              <a:tr h="1016810">
                <a:tc>
                  <a:txBody>
                    <a:bodyPr/>
                    <a:lstStyle/>
                    <a:p>
                      <a:r>
                        <a:rPr lang="en-CA" sz="2800" dirty="0"/>
                        <a:t>Teachers present (yes, this includes our beloved PPTs)</a:t>
                      </a:r>
                    </a:p>
                  </a:txBody>
                  <a:tcPr marT="66938" marB="66938"/>
                </a:tc>
                <a:tc>
                  <a:txBody>
                    <a:bodyPr/>
                    <a:lstStyle/>
                    <a:p>
                      <a:r>
                        <a:rPr lang="en-CA" sz="2800" dirty="0"/>
                        <a:t>Students engage in active</a:t>
                      </a:r>
                      <a:r>
                        <a:rPr lang="en-CA" sz="2800" baseline="0" dirty="0"/>
                        <a:t> learning</a:t>
                      </a:r>
                      <a:endParaRPr lang="en-CA" sz="2800" dirty="0"/>
                    </a:p>
                  </a:txBody>
                  <a:tcPr marT="66938" marB="66938"/>
                </a:tc>
                <a:extLst>
                  <a:ext uri="{0D108BD9-81ED-4DB2-BD59-A6C34878D82A}">
                    <a16:rowId xmlns:a16="http://schemas.microsoft.com/office/drawing/2014/main" val="3204459331"/>
                  </a:ext>
                </a:extLst>
              </a:tr>
              <a:tr h="1456277">
                <a:tc>
                  <a:txBody>
                    <a:bodyPr/>
                    <a:lstStyle/>
                    <a:p>
                      <a:r>
                        <a:rPr lang="en-CA" sz="2800" dirty="0"/>
                        <a:t>No computers in the classroom (or cell phones)</a:t>
                      </a:r>
                    </a:p>
                  </a:txBody>
                  <a:tcPr marT="66938" marB="66938"/>
                </a:tc>
                <a:tc>
                  <a:txBody>
                    <a:bodyPr/>
                    <a:lstStyle/>
                    <a:p>
                      <a:r>
                        <a:rPr lang="en-CA" sz="2800" dirty="0"/>
                        <a:t>Tech is a daily</a:t>
                      </a:r>
                      <a:r>
                        <a:rPr lang="en-CA" sz="2800" baseline="0" dirty="0"/>
                        <a:t> part of class life (phones can be put to good use) [</a:t>
                      </a:r>
                      <a:r>
                        <a:rPr lang="en-CA" sz="2800" baseline="0" dirty="0" err="1">
                          <a:hlinkClick r:id="rId2"/>
                        </a:rPr>
                        <a:t>socrative</a:t>
                      </a:r>
                      <a:r>
                        <a:rPr lang="en-CA" sz="2800" baseline="0" dirty="0"/>
                        <a:t>]</a:t>
                      </a:r>
                      <a:endParaRPr lang="en-CA" sz="2800" dirty="0"/>
                    </a:p>
                  </a:txBody>
                  <a:tcPr marT="66938" marB="66938"/>
                </a:tc>
                <a:extLst>
                  <a:ext uri="{0D108BD9-81ED-4DB2-BD59-A6C34878D82A}">
                    <a16:rowId xmlns:a16="http://schemas.microsoft.com/office/drawing/2014/main" val="640361949"/>
                  </a:ext>
                </a:extLst>
              </a:tr>
              <a:tr h="965137">
                <a:tc>
                  <a:txBody>
                    <a:bodyPr/>
                    <a:lstStyle/>
                    <a:p>
                      <a:r>
                        <a:rPr lang="en-CA" sz="2800" dirty="0"/>
                        <a:t>Rows</a:t>
                      </a:r>
                    </a:p>
                  </a:txBody>
                  <a:tcPr marT="66938" marB="66938"/>
                </a:tc>
                <a:tc>
                  <a:txBody>
                    <a:bodyPr/>
                    <a:lstStyle/>
                    <a:p>
                      <a:r>
                        <a:rPr lang="en-CA" sz="2800" dirty="0"/>
                        <a:t>Groups/pods</a:t>
                      </a:r>
                      <a:r>
                        <a:rPr lang="en-CA" sz="2800" baseline="0" dirty="0"/>
                        <a:t> for collaboration, stations</a:t>
                      </a:r>
                      <a:endParaRPr lang="en-CA" sz="2800" dirty="0"/>
                    </a:p>
                  </a:txBody>
                  <a:tcPr marT="66938" marB="66938"/>
                </a:tc>
                <a:extLst>
                  <a:ext uri="{0D108BD9-81ED-4DB2-BD59-A6C34878D82A}">
                    <a16:rowId xmlns:a16="http://schemas.microsoft.com/office/drawing/2014/main" val="2934426264"/>
                  </a:ext>
                </a:extLst>
              </a:tr>
            </a:tbl>
          </a:graphicData>
        </a:graphic>
      </p:graphicFrame>
    </p:spTree>
    <p:extLst>
      <p:ext uri="{BB962C8B-B14F-4D97-AF65-F5344CB8AC3E}">
        <p14:creationId xmlns:p14="http://schemas.microsoft.com/office/powerpoint/2010/main" val="2696710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Edugains</a:t>
            </a:r>
            <a:r>
              <a:rPr lang="en-CA" dirty="0"/>
              <a:t> Says 21</a:t>
            </a:r>
            <a:r>
              <a:rPr lang="en-CA" baseline="30000" dirty="0"/>
              <a:t>st</a:t>
            </a:r>
            <a:r>
              <a:rPr lang="en-CA" dirty="0"/>
              <a:t> Century Skills Are…</a:t>
            </a:r>
          </a:p>
        </p:txBody>
      </p:sp>
      <p:sp>
        <p:nvSpPr>
          <p:cNvPr id="3" name="Content Placeholder 2"/>
          <p:cNvSpPr>
            <a:spLocks noGrp="1"/>
          </p:cNvSpPr>
          <p:nvPr>
            <p:ph idx="1"/>
          </p:nvPr>
        </p:nvSpPr>
        <p:spPr/>
        <p:txBody>
          <a:bodyPr>
            <a:normAutofit lnSpcReduction="10000"/>
          </a:bodyPr>
          <a:lstStyle/>
          <a:p>
            <a:r>
              <a:rPr lang="en-CA" dirty="0"/>
              <a:t>Engaging students as partners in their own learning</a:t>
            </a:r>
          </a:p>
          <a:p>
            <a:r>
              <a:rPr lang="en-CA" dirty="0"/>
              <a:t>Harnessing the capacity of technology to engage learners and to optimize and amplify student learning and achievement</a:t>
            </a:r>
          </a:p>
          <a:p>
            <a:r>
              <a:rPr lang="en-CA" dirty="0"/>
              <a:t>Creating more teacher-student learning partnerships through real world, authentic learning tasks </a:t>
            </a:r>
            <a:r>
              <a:rPr lang="en-CA" dirty="0">
                <a:solidFill>
                  <a:srgbClr val="00B050"/>
                </a:solidFill>
              </a:rPr>
              <a:t>enabled by </a:t>
            </a:r>
            <a:r>
              <a:rPr lang="en-CA" dirty="0"/>
              <a:t>technology</a:t>
            </a:r>
          </a:p>
          <a:p>
            <a:r>
              <a:rPr lang="en-CA" dirty="0"/>
              <a:t>Emphasizing and teaching important higher-order skills such as </a:t>
            </a:r>
            <a:r>
              <a:rPr lang="en-CA" dirty="0">
                <a:solidFill>
                  <a:srgbClr val="00B050"/>
                </a:solidFill>
              </a:rPr>
              <a:t>critical thinking, communication, collaboration, creativity </a:t>
            </a:r>
            <a:r>
              <a:rPr lang="en-CA" dirty="0"/>
              <a:t>and entrepreneurship</a:t>
            </a:r>
          </a:p>
          <a:p>
            <a:r>
              <a:rPr lang="en-CA" dirty="0"/>
              <a:t>Supporting educators in preparing our students for a rapidly changing, technology-driven, globalized world</a:t>
            </a:r>
          </a:p>
          <a:p>
            <a:endParaRPr lang="en-CA" dirty="0"/>
          </a:p>
        </p:txBody>
      </p:sp>
      <p:sp>
        <p:nvSpPr>
          <p:cNvPr id="4" name="TextBox 3"/>
          <p:cNvSpPr txBox="1"/>
          <p:nvPr/>
        </p:nvSpPr>
        <p:spPr>
          <a:xfrm>
            <a:off x="727166" y="6244046"/>
            <a:ext cx="10095411" cy="646331"/>
          </a:xfrm>
          <a:prstGeom prst="rect">
            <a:avLst/>
          </a:prstGeom>
          <a:noFill/>
        </p:spPr>
        <p:txBody>
          <a:bodyPr wrap="square" rtlCol="0">
            <a:spAutoFit/>
          </a:bodyPr>
          <a:lstStyle/>
          <a:p>
            <a:r>
              <a:rPr lang="en-CA" dirty="0" err="1"/>
              <a:t>Edugains</a:t>
            </a:r>
            <a:r>
              <a:rPr lang="en-CA" dirty="0"/>
              <a:t>. About 21</a:t>
            </a:r>
            <a:r>
              <a:rPr lang="en-CA" baseline="30000" dirty="0"/>
              <a:t>st</a:t>
            </a:r>
            <a:r>
              <a:rPr lang="en-CA" dirty="0"/>
              <a:t> Century Learning in Ontario. 2016. </a:t>
            </a:r>
            <a:r>
              <a:rPr lang="en-CA" dirty="0">
                <a:hlinkClick r:id="rId2"/>
              </a:rPr>
              <a:t>http://www.edugains.ca/newsite/21stCenturyLearning/about_learning_in_ontario.html</a:t>
            </a:r>
            <a:r>
              <a:rPr lang="en-CA" dirty="0"/>
              <a:t> (Nov. 27, 2016)</a:t>
            </a:r>
          </a:p>
        </p:txBody>
      </p:sp>
    </p:spTree>
    <p:extLst>
      <p:ext uri="{BB962C8B-B14F-4D97-AF65-F5344CB8AC3E}">
        <p14:creationId xmlns:p14="http://schemas.microsoft.com/office/powerpoint/2010/main" val="150632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CA" altLang="en-US" dirty="0"/>
              <a:t>Triangulation = 21</a:t>
            </a:r>
            <a:r>
              <a:rPr lang="en-CA" altLang="en-US" baseline="30000" dirty="0"/>
              <a:t>st</a:t>
            </a:r>
            <a:r>
              <a:rPr lang="en-CA" altLang="en-US" dirty="0"/>
              <a:t> Century Ways of Assessing</a:t>
            </a:r>
          </a:p>
        </p:txBody>
      </p:sp>
      <p:sp>
        <p:nvSpPr>
          <p:cNvPr id="4" name="Isosceles Triangle 3"/>
          <p:cNvSpPr/>
          <p:nvPr/>
        </p:nvSpPr>
        <p:spPr>
          <a:xfrm>
            <a:off x="4411663" y="2424114"/>
            <a:ext cx="3382962" cy="30765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88421" name="TextBox 4"/>
          <p:cNvSpPr txBox="1">
            <a:spLocks noChangeArrowheads="1"/>
          </p:cNvSpPr>
          <p:nvPr/>
        </p:nvSpPr>
        <p:spPr bwMode="auto">
          <a:xfrm>
            <a:off x="6327775" y="1916113"/>
            <a:ext cx="2801938" cy="646112"/>
          </a:xfrm>
          <a:prstGeom prst="rect">
            <a:avLst/>
          </a:prstGeom>
          <a:solidFill>
            <a:schemeClr val="accent6"/>
          </a:solidFill>
          <a:ln>
            <a:noFill/>
          </a:ln>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CA" altLang="en-US" sz="3600" dirty="0">
                <a:solidFill>
                  <a:srgbClr val="000000"/>
                </a:solidFill>
              </a:rPr>
              <a:t>Products</a:t>
            </a:r>
          </a:p>
        </p:txBody>
      </p:sp>
      <p:sp>
        <p:nvSpPr>
          <p:cNvPr id="188422" name="TextBox 5"/>
          <p:cNvSpPr txBox="1">
            <a:spLocks noChangeArrowheads="1"/>
          </p:cNvSpPr>
          <p:nvPr/>
        </p:nvSpPr>
        <p:spPr bwMode="auto">
          <a:xfrm>
            <a:off x="7815264" y="4900613"/>
            <a:ext cx="2708275" cy="646112"/>
          </a:xfrm>
          <a:prstGeom prst="rect">
            <a:avLst/>
          </a:prstGeom>
          <a:solidFill>
            <a:schemeClr val="accent2">
              <a:lumMod val="60000"/>
              <a:lumOff val="40000"/>
            </a:schemeClr>
          </a:solidFill>
          <a:ln>
            <a:noFill/>
          </a:ln>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CA" altLang="en-US" sz="3600" dirty="0">
                <a:solidFill>
                  <a:srgbClr val="000000"/>
                </a:solidFill>
              </a:rPr>
              <a:t>Observations</a:t>
            </a:r>
          </a:p>
        </p:txBody>
      </p:sp>
      <p:sp>
        <p:nvSpPr>
          <p:cNvPr id="174087" name="TextBox 6"/>
          <p:cNvSpPr txBox="1">
            <a:spLocks noChangeArrowheads="1"/>
          </p:cNvSpPr>
          <p:nvPr/>
        </p:nvSpPr>
        <p:spPr bwMode="auto">
          <a:xfrm>
            <a:off x="1524000" y="4900613"/>
            <a:ext cx="2960688" cy="64611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3600">
                <a:solidFill>
                  <a:srgbClr val="000000"/>
                </a:solidFill>
              </a:rPr>
              <a:t>Conversations</a:t>
            </a:r>
          </a:p>
        </p:txBody>
      </p:sp>
      <p:sp>
        <p:nvSpPr>
          <p:cNvPr id="174088" name="TextBox 1"/>
          <p:cNvSpPr txBox="1">
            <a:spLocks noChangeArrowheads="1"/>
          </p:cNvSpPr>
          <p:nvPr/>
        </p:nvSpPr>
        <p:spPr bwMode="auto">
          <a:xfrm>
            <a:off x="1524000" y="2524821"/>
            <a:ext cx="3265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CA" altLang="en-US" sz="2400" dirty="0">
                <a:solidFill>
                  <a:srgbClr val="000000"/>
                </a:solidFill>
              </a:rPr>
              <a:t>E.g., I assess students as they compare lessons learned from decolonization experiences in Algeria, Ghana, India, Kenya</a:t>
            </a:r>
          </a:p>
        </p:txBody>
      </p:sp>
    </p:spTree>
    <p:extLst>
      <p:ext uri="{BB962C8B-B14F-4D97-AF65-F5344CB8AC3E}">
        <p14:creationId xmlns:p14="http://schemas.microsoft.com/office/powerpoint/2010/main" val="296106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693511" y="328477"/>
            <a:ext cx="6189663" cy="1143000"/>
          </a:xfrm>
          <a:extLst>
            <a:ext uri="{909E8E84-426E-40DD-AFC4-6F175D3DCCD1}">
              <a14:hiddenFill xmlns:a14="http://schemas.microsoft.com/office/drawing/2010/main">
                <a:solidFill>
                  <a:schemeClr val="accent1"/>
                </a:solidFill>
              </a14:hiddenFill>
            </a:ext>
          </a:extLst>
        </p:spPr>
        <p:txBody>
          <a:bodyPr/>
          <a:lstStyle/>
          <a:p>
            <a:pPr eaLnBrk="1" hangingPunct="1"/>
            <a:r>
              <a:rPr lang="en-US" altLang="en-US" dirty="0">
                <a:solidFill>
                  <a:srgbClr val="000000"/>
                </a:solidFill>
              </a:rPr>
              <a:t>Less Is More</a:t>
            </a:r>
          </a:p>
        </p:txBody>
      </p:sp>
      <p:sp>
        <p:nvSpPr>
          <p:cNvPr id="15363" name="Rectangle 3"/>
          <p:cNvSpPr>
            <a:spLocks noGrp="1"/>
          </p:cNvSpPr>
          <p:nvPr>
            <p:ph idx="4294967295"/>
          </p:nvPr>
        </p:nvSpPr>
        <p:spPr>
          <a:xfrm>
            <a:off x="1981201" y="1985963"/>
            <a:ext cx="5395913" cy="3059112"/>
          </a:xfrm>
        </p:spPr>
        <p:txBody>
          <a:bodyPr/>
          <a:lstStyle/>
          <a:p>
            <a:pPr eaLnBrk="1" hangingPunct="1">
              <a:lnSpc>
                <a:spcPct val="70000"/>
              </a:lnSpc>
            </a:pPr>
            <a:r>
              <a:rPr lang="en-US" altLang="en-US" sz="3200" dirty="0">
                <a:sym typeface="Wingdings" panose="05000000000000000000" pitchFamily="2" charset="2"/>
              </a:rPr>
              <a:t>Emphasize </a:t>
            </a:r>
            <a:r>
              <a:rPr lang="en-US" altLang="en-US" sz="3200" b="1" dirty="0">
                <a:sym typeface="Wingdings" panose="05000000000000000000" pitchFamily="2" charset="2"/>
              </a:rPr>
              <a:t>why and how</a:t>
            </a:r>
            <a:r>
              <a:rPr lang="en-US" altLang="en-US" sz="3200" dirty="0">
                <a:sym typeface="Wingdings" panose="05000000000000000000" pitchFamily="2" charset="2"/>
              </a:rPr>
              <a:t> things happened rather than what</a:t>
            </a:r>
          </a:p>
          <a:p>
            <a:pPr marL="0" indent="0" eaLnBrk="1" hangingPunct="1">
              <a:lnSpc>
                <a:spcPct val="70000"/>
              </a:lnSpc>
              <a:buNone/>
            </a:pPr>
            <a:endParaRPr lang="en-US" altLang="en-US" sz="3200" dirty="0">
              <a:sym typeface="Wingdings" panose="05000000000000000000" pitchFamily="2" charset="2"/>
            </a:endParaRPr>
          </a:p>
          <a:p>
            <a:pPr eaLnBrk="1" hangingPunct="1">
              <a:lnSpc>
                <a:spcPct val="70000"/>
              </a:lnSpc>
            </a:pPr>
            <a:r>
              <a:rPr lang="en-US" altLang="en-US" sz="3200" dirty="0">
                <a:sym typeface="Wingdings" panose="05000000000000000000" pitchFamily="2" charset="2"/>
              </a:rPr>
              <a:t>Let go of some of the details</a:t>
            </a:r>
          </a:p>
          <a:p>
            <a:pPr marL="0" indent="0" eaLnBrk="1" hangingPunct="1">
              <a:lnSpc>
                <a:spcPct val="70000"/>
              </a:lnSpc>
              <a:buNone/>
            </a:pPr>
            <a:endParaRPr lang="en-US" altLang="en-US" sz="3200" dirty="0">
              <a:sym typeface="Wingdings" panose="05000000000000000000" pitchFamily="2" charset="2"/>
            </a:endParaRPr>
          </a:p>
          <a:p>
            <a:pPr eaLnBrk="1" hangingPunct="1">
              <a:lnSpc>
                <a:spcPct val="70000"/>
              </a:lnSpc>
            </a:pPr>
            <a:r>
              <a:rPr lang="en-US" altLang="en-US" sz="3200" dirty="0">
                <a:sym typeface="Wingdings" panose="05000000000000000000" pitchFamily="2" charset="2"/>
              </a:rPr>
              <a:t>Do more with less</a:t>
            </a:r>
          </a:p>
          <a:p>
            <a:pPr eaLnBrk="1" hangingPunct="1">
              <a:lnSpc>
                <a:spcPct val="70000"/>
              </a:lnSpc>
              <a:buFont typeface="Arial" panose="020B0604020202020204" pitchFamily="34" charset="0"/>
              <a:buNone/>
            </a:pPr>
            <a:endParaRPr lang="en-US" altLang="en-US" sz="1900" dirty="0"/>
          </a:p>
        </p:txBody>
      </p:sp>
      <p:pic>
        <p:nvPicPr>
          <p:cNvPr id="15364" name="Picture 6" descr="less-is-more-p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1368425"/>
            <a:ext cx="32575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ular Callout 1"/>
          <p:cNvSpPr/>
          <p:nvPr/>
        </p:nvSpPr>
        <p:spPr>
          <a:xfrm rot="20484553">
            <a:off x="5714376" y="5030785"/>
            <a:ext cx="2554288" cy="92868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dirty="0"/>
              <a:t>Requires familiarity with curriculum expectations</a:t>
            </a:r>
          </a:p>
        </p:txBody>
      </p:sp>
      <p:cxnSp>
        <p:nvCxnSpPr>
          <p:cNvPr id="4" name="Straight Arrow Connector 3"/>
          <p:cNvCxnSpPr/>
          <p:nvPr/>
        </p:nvCxnSpPr>
        <p:spPr>
          <a:xfrm>
            <a:off x="6204971" y="3783457"/>
            <a:ext cx="463618" cy="775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0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902" y="171410"/>
            <a:ext cx="9191297" cy="6001643"/>
          </a:xfrm>
          <a:prstGeom prst="rect">
            <a:avLst/>
          </a:prstGeom>
        </p:spPr>
        <p:txBody>
          <a:bodyPr wrap="square">
            <a:spAutoFit/>
          </a:bodyPr>
          <a:lstStyle/>
          <a:p>
            <a:r>
              <a:rPr lang="en-CA" sz="2400" dirty="0"/>
              <a:t>“Research has found that inquiry-based activities can boost students’ learning in a wide range of school subjects. … However, the effectiveness of inquiry-based learning depends on the guidance provided by teachers. </a:t>
            </a:r>
            <a:r>
              <a:rPr lang="en-CA" sz="2400" dirty="0">
                <a:solidFill>
                  <a:srgbClr val="FF0000"/>
                </a:solidFill>
              </a:rPr>
              <a:t>Unguided or minimally-guided inquiry</a:t>
            </a:r>
            <a:r>
              <a:rPr lang="en-CA" sz="2400" dirty="0"/>
              <a:t> may not work for students who have less previous knowledge or ability in the subject area. When the demands of the learning activities exceed students’ abilities, their learning is blocked and they may develop misunderstandings about the topic. Therefore, </a:t>
            </a:r>
            <a:r>
              <a:rPr lang="en-CA" sz="2400" b="1" dirty="0"/>
              <a:t>appropriate guidance </a:t>
            </a:r>
            <a:r>
              <a:rPr lang="en-CA" sz="2400" dirty="0"/>
              <a:t>must be incorporated into students’ inquiry learning. For example, </a:t>
            </a:r>
            <a:r>
              <a:rPr lang="en-CA" sz="2400" dirty="0">
                <a:solidFill>
                  <a:srgbClr val="00B050"/>
                </a:solidFill>
              </a:rPr>
              <a:t>teachers should guide students to develop a good question for investigation, monitor their inquiry process, and provide guidance when they encounter difficulties</a:t>
            </a:r>
            <a:r>
              <a:rPr lang="en-CA" sz="2400" dirty="0"/>
              <a:t>. </a:t>
            </a:r>
            <a:r>
              <a:rPr lang="en-CA" sz="2400" dirty="0">
                <a:solidFill>
                  <a:srgbClr val="00B050"/>
                </a:solidFill>
              </a:rPr>
              <a:t>Teachers should give students ongoing feedback and encourage them to constantly assess their own learning.</a:t>
            </a:r>
            <a:r>
              <a:rPr lang="en-CA" sz="2400" dirty="0"/>
              <a:t> </a:t>
            </a:r>
            <a:r>
              <a:rPr lang="en-CA" sz="2400" b="1" dirty="0"/>
              <a:t>Compared with having the teacher present all of the information, research offers clear evidence that teacher-guided inquiry works in the best interests of students and their learning</a:t>
            </a:r>
            <a:r>
              <a:rPr lang="en-CA" sz="2400" dirty="0"/>
              <a:t>.“</a:t>
            </a:r>
          </a:p>
        </p:txBody>
      </p:sp>
      <p:sp>
        <p:nvSpPr>
          <p:cNvPr id="3" name="TextBox 2"/>
          <p:cNvSpPr txBox="1"/>
          <p:nvPr/>
        </p:nvSpPr>
        <p:spPr>
          <a:xfrm>
            <a:off x="2795750" y="6261226"/>
            <a:ext cx="7005147" cy="738664"/>
          </a:xfrm>
          <a:prstGeom prst="rect">
            <a:avLst/>
          </a:prstGeom>
          <a:noFill/>
        </p:spPr>
        <p:txBody>
          <a:bodyPr wrap="square" rtlCol="0">
            <a:spAutoFit/>
          </a:bodyPr>
          <a:lstStyle/>
          <a:p>
            <a:r>
              <a:rPr lang="en-CA" sz="1200" dirty="0"/>
              <a:t>Canadian Education Association. Is Inquiry-Based Learning Effective. </a:t>
            </a:r>
            <a:r>
              <a:rPr lang="en-CA" sz="1200" dirty="0" err="1"/>
              <a:t>N.d.</a:t>
            </a:r>
            <a:r>
              <a:rPr lang="en-CA" sz="1200" dirty="0"/>
              <a:t> </a:t>
            </a:r>
            <a:r>
              <a:rPr lang="en-CA" sz="1200" dirty="0">
                <a:hlinkClick r:id="rId2"/>
              </a:rPr>
              <a:t>http://www.cea-ace.ca/sites/cea-ace.ca/files/cea_facts_on_ed_inquiry-based_learning.pdf</a:t>
            </a:r>
            <a:r>
              <a:rPr lang="en-CA" sz="1200" dirty="0"/>
              <a:t> (Nov. 26, 2016)</a:t>
            </a:r>
          </a:p>
          <a:p>
            <a:r>
              <a:rPr lang="en-CA" dirty="0"/>
              <a:t> </a:t>
            </a:r>
          </a:p>
        </p:txBody>
      </p:sp>
    </p:spTree>
    <p:extLst>
      <p:ext uri="{BB962C8B-B14F-4D97-AF65-F5344CB8AC3E}">
        <p14:creationId xmlns:p14="http://schemas.microsoft.com/office/powerpoint/2010/main" val="122104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574" y="2396359"/>
            <a:ext cx="3932237" cy="1600200"/>
          </a:xfrm>
        </p:spPr>
        <p:txBody>
          <a:bodyPr/>
          <a:lstStyle/>
          <a:p>
            <a:r>
              <a:rPr lang="en-CA" dirty="0"/>
              <a:t>It’s not just sitting at a computer filling in worksheets</a:t>
            </a:r>
          </a:p>
        </p:txBody>
      </p:sp>
      <p:pic>
        <p:nvPicPr>
          <p:cNvPr id="5" name="Content Placeholder 4"/>
          <p:cNvPicPr>
            <a:picLocks noGrp="1" noChangeAspect="1"/>
          </p:cNvPicPr>
          <p:nvPr>
            <p:ph idx="1"/>
          </p:nvPr>
        </p:nvPicPr>
        <p:blipFill>
          <a:blip r:embed="rId2"/>
          <a:stretch>
            <a:fillRect/>
          </a:stretch>
        </p:blipFill>
        <p:spPr>
          <a:xfrm>
            <a:off x="5418319" y="1335813"/>
            <a:ext cx="5715000" cy="2857500"/>
          </a:xfrm>
          <a:prstGeom prst="rect">
            <a:avLst/>
          </a:prstGeom>
        </p:spPr>
      </p:pic>
      <p:cxnSp>
        <p:nvCxnSpPr>
          <p:cNvPr id="7" name="Straight Arrow Connector 6"/>
          <p:cNvCxnSpPr/>
          <p:nvPr/>
        </p:nvCxnSpPr>
        <p:spPr>
          <a:xfrm flipV="1">
            <a:off x="5352543" y="3454450"/>
            <a:ext cx="2102069" cy="1663262"/>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16498" y="4857581"/>
            <a:ext cx="3789205" cy="1200329"/>
          </a:xfrm>
          <a:prstGeom prst="rect">
            <a:avLst/>
          </a:prstGeom>
          <a:noFill/>
        </p:spPr>
        <p:txBody>
          <a:bodyPr wrap="square" rtlCol="0">
            <a:spAutoFit/>
          </a:bodyPr>
          <a:lstStyle/>
          <a:p>
            <a:r>
              <a:rPr lang="en-CA" sz="2400" dirty="0"/>
              <a:t>Use assessment as and for along the way to guide, get and give feedback</a:t>
            </a:r>
          </a:p>
        </p:txBody>
      </p:sp>
    </p:spTree>
    <p:extLst>
      <p:ext uri="{BB962C8B-B14F-4D97-AF65-F5344CB8AC3E}">
        <p14:creationId xmlns:p14="http://schemas.microsoft.com/office/powerpoint/2010/main" val="3604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CA" altLang="en-US"/>
              <a:t>Research vs. Inquiry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2990845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TextBox 3"/>
          <p:cNvSpPr txBox="1">
            <a:spLocks noChangeArrowheads="1"/>
          </p:cNvSpPr>
          <p:nvPr/>
        </p:nvSpPr>
        <p:spPr bwMode="auto">
          <a:xfrm>
            <a:off x="7327900" y="1109017"/>
            <a:ext cx="3454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solidFill>
                  <a:srgbClr val="00B050"/>
                </a:solidFill>
              </a:rPr>
              <a:t>“Inquiry-based teaching is a profound change from business as usual. Inquiry-based teaching transforms the aims of schools from short-term memorization of facts into </a:t>
            </a:r>
            <a:r>
              <a:rPr lang="en-US" altLang="en-US" sz="2800" u="sng" dirty="0">
                <a:solidFill>
                  <a:srgbClr val="00B050"/>
                </a:solidFill>
              </a:rPr>
              <a:t>disciplined</a:t>
            </a:r>
            <a:r>
              <a:rPr lang="en-US" altLang="en-US" sz="2800" dirty="0">
                <a:solidFill>
                  <a:srgbClr val="00B050"/>
                </a:solidFill>
              </a:rPr>
              <a:t> questioning and investigating.” </a:t>
            </a:r>
            <a:r>
              <a:rPr lang="en-US" altLang="en-US" sz="2400" dirty="0"/>
              <a:t>(</a:t>
            </a:r>
            <a:r>
              <a:rPr lang="en-US" altLang="en-US" sz="2400" dirty="0" err="1"/>
              <a:t>Wolk</a:t>
            </a:r>
            <a:r>
              <a:rPr lang="en-US" altLang="en-US" sz="2400" dirty="0"/>
              <a:t>, 2008, p. 117) </a:t>
            </a:r>
            <a:endParaRPr lang="en-CA" altLang="en-US" sz="2400" dirty="0"/>
          </a:p>
          <a:p>
            <a:pPr algn="ctr" eaLnBrk="1" hangingPunct="1">
              <a:spcBef>
                <a:spcPct val="0"/>
              </a:spcBef>
              <a:buFontTx/>
              <a:buNone/>
            </a:pPr>
            <a:endParaRPr lang="en-CA" altLang="en-US" sz="3600" dirty="0">
              <a:solidFill>
                <a:srgbClr val="000000"/>
              </a:solidFill>
            </a:endParaRPr>
          </a:p>
        </p:txBody>
      </p:sp>
      <p:sp>
        <p:nvSpPr>
          <p:cNvPr id="2" name="TextBox 1"/>
          <p:cNvSpPr txBox="1"/>
          <p:nvPr/>
        </p:nvSpPr>
        <p:spPr>
          <a:xfrm>
            <a:off x="312420" y="2272937"/>
            <a:ext cx="2194560" cy="2677656"/>
          </a:xfrm>
          <a:prstGeom prst="rect">
            <a:avLst/>
          </a:prstGeom>
          <a:noFill/>
        </p:spPr>
        <p:txBody>
          <a:bodyPr wrap="square" rtlCol="0">
            <a:spAutoFit/>
          </a:bodyPr>
          <a:lstStyle/>
          <a:p>
            <a:r>
              <a:rPr lang="en-CA" sz="2400" dirty="0">
                <a:solidFill>
                  <a:srgbClr val="FF0000"/>
                </a:solidFill>
              </a:rPr>
              <a:t>Starting research is often the hardest part because there’s no guiding  question</a:t>
            </a:r>
          </a:p>
        </p:txBody>
      </p:sp>
    </p:spTree>
    <p:extLst>
      <p:ext uri="{BB962C8B-B14F-4D97-AF65-F5344CB8AC3E}">
        <p14:creationId xmlns:p14="http://schemas.microsoft.com/office/powerpoint/2010/main" val="274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Lessons I’ve Learned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330267"/>
              </p:ext>
            </p:extLst>
          </p:nvPr>
        </p:nvGraphicFramePr>
        <p:xfrm>
          <a:off x="972207" y="1825625"/>
          <a:ext cx="10381592" cy="3931920"/>
        </p:xfrm>
        <a:graphic>
          <a:graphicData uri="http://schemas.openxmlformats.org/drawingml/2006/table">
            <a:tbl>
              <a:tblPr firstRow="1" bandRow="1">
                <a:tableStyleId>{5C22544A-7EE6-4342-B048-85BDC9FD1C3A}</a:tableStyleId>
              </a:tblPr>
              <a:tblGrid>
                <a:gridCol w="5123792">
                  <a:extLst>
                    <a:ext uri="{9D8B030D-6E8A-4147-A177-3AD203B41FA5}">
                      <a16:colId xmlns:a16="http://schemas.microsoft.com/office/drawing/2014/main" val="2298561086"/>
                    </a:ext>
                  </a:extLst>
                </a:gridCol>
                <a:gridCol w="5257800">
                  <a:extLst>
                    <a:ext uri="{9D8B030D-6E8A-4147-A177-3AD203B41FA5}">
                      <a16:colId xmlns:a16="http://schemas.microsoft.com/office/drawing/2014/main" val="3481567983"/>
                    </a:ext>
                  </a:extLst>
                </a:gridCol>
              </a:tblGrid>
              <a:tr h="457200">
                <a:tc>
                  <a:txBody>
                    <a:bodyPr/>
                    <a:lstStyle/>
                    <a:p>
                      <a:r>
                        <a:rPr lang="en-CA" sz="2400" dirty="0"/>
                        <a:t>Do</a:t>
                      </a:r>
                    </a:p>
                  </a:txBody>
                  <a:tcPr/>
                </a:tc>
                <a:tc>
                  <a:txBody>
                    <a:bodyPr/>
                    <a:lstStyle/>
                    <a:p>
                      <a:r>
                        <a:rPr lang="en-CA" sz="2400" dirty="0"/>
                        <a:t>Don’t</a:t>
                      </a:r>
                    </a:p>
                  </a:txBody>
                  <a:tcPr/>
                </a:tc>
                <a:extLst>
                  <a:ext uri="{0D108BD9-81ED-4DB2-BD59-A6C34878D82A}">
                    <a16:rowId xmlns:a16="http://schemas.microsoft.com/office/drawing/2014/main" val="1725242813"/>
                  </a:ext>
                </a:extLst>
              </a:tr>
              <a:tr h="457200">
                <a:tc>
                  <a:txBody>
                    <a:bodyPr/>
                    <a:lstStyle/>
                    <a:p>
                      <a:r>
                        <a:rPr lang="en-CA" sz="2400" dirty="0"/>
                        <a:t>Question</a:t>
                      </a:r>
                    </a:p>
                  </a:txBody>
                  <a:tcPr/>
                </a:tc>
                <a:tc>
                  <a:txBody>
                    <a:bodyPr/>
                    <a:lstStyle/>
                    <a:p>
                      <a:r>
                        <a:rPr lang="en-CA" sz="2400" dirty="0"/>
                        <a:t>Cover</a:t>
                      </a:r>
                    </a:p>
                  </a:txBody>
                  <a:tcPr/>
                </a:tc>
                <a:extLst>
                  <a:ext uri="{0D108BD9-81ED-4DB2-BD59-A6C34878D82A}">
                    <a16:rowId xmlns:a16="http://schemas.microsoft.com/office/drawing/2014/main" val="3819740548"/>
                  </a:ext>
                </a:extLst>
              </a:tr>
              <a:tr h="457200">
                <a:tc>
                  <a:txBody>
                    <a:bodyPr/>
                    <a:lstStyle/>
                    <a:p>
                      <a:r>
                        <a:rPr lang="en-CA" sz="2400" dirty="0"/>
                        <a:t>Accept multiple answers</a:t>
                      </a:r>
                    </a:p>
                  </a:txBody>
                  <a:tcPr/>
                </a:tc>
                <a:tc>
                  <a:txBody>
                    <a:bodyPr/>
                    <a:lstStyle/>
                    <a:p>
                      <a:r>
                        <a:rPr lang="en-CA" sz="2400" dirty="0"/>
                        <a:t>Think</a:t>
                      </a:r>
                      <a:r>
                        <a:rPr lang="en-CA" sz="2400" baseline="0" dirty="0"/>
                        <a:t> there’s only one answer</a:t>
                      </a:r>
                      <a:endParaRPr lang="en-CA" sz="2400" dirty="0"/>
                    </a:p>
                  </a:txBody>
                  <a:tcPr/>
                </a:tc>
                <a:extLst>
                  <a:ext uri="{0D108BD9-81ED-4DB2-BD59-A6C34878D82A}">
                    <a16:rowId xmlns:a16="http://schemas.microsoft.com/office/drawing/2014/main" val="1722367033"/>
                  </a:ext>
                </a:extLst>
              </a:tr>
              <a:tr h="457200">
                <a:tc>
                  <a:txBody>
                    <a:bodyPr/>
                    <a:lstStyle/>
                    <a:p>
                      <a:r>
                        <a:rPr lang="en-CA" sz="2400" dirty="0"/>
                        <a:t>Focus on big ideas and documents</a:t>
                      </a:r>
                    </a:p>
                  </a:txBody>
                  <a:tcPr/>
                </a:tc>
                <a:tc>
                  <a:txBody>
                    <a:bodyPr/>
                    <a:lstStyle/>
                    <a:p>
                      <a:r>
                        <a:rPr lang="en-CA" sz="2400" dirty="0"/>
                        <a:t>Focus on memorizing</a:t>
                      </a:r>
                      <a:r>
                        <a:rPr lang="en-CA" sz="2400" baseline="0" dirty="0"/>
                        <a:t> </a:t>
                      </a:r>
                      <a:r>
                        <a:rPr lang="en-CA" sz="2400" dirty="0"/>
                        <a:t>dates</a:t>
                      </a:r>
                    </a:p>
                  </a:txBody>
                  <a:tcPr/>
                </a:tc>
                <a:extLst>
                  <a:ext uri="{0D108BD9-81ED-4DB2-BD59-A6C34878D82A}">
                    <a16:rowId xmlns:a16="http://schemas.microsoft.com/office/drawing/2014/main" val="2971814665"/>
                  </a:ext>
                </a:extLst>
              </a:tr>
              <a:tr h="457200">
                <a:tc>
                  <a:txBody>
                    <a:bodyPr/>
                    <a:lstStyle/>
                    <a:p>
                      <a:r>
                        <a:rPr lang="en-CA" sz="2400" dirty="0"/>
                        <a:t>Teach kids to ask questions</a:t>
                      </a:r>
                    </a:p>
                  </a:txBody>
                  <a:tcPr/>
                </a:tc>
                <a:tc>
                  <a:txBody>
                    <a:bodyPr/>
                    <a:lstStyle/>
                    <a:p>
                      <a:r>
                        <a:rPr lang="en-CA" sz="2400" dirty="0"/>
                        <a:t>Provide</a:t>
                      </a:r>
                      <a:r>
                        <a:rPr lang="en-CA" sz="2400" baseline="0" dirty="0"/>
                        <a:t> all the answers</a:t>
                      </a:r>
                      <a:endParaRPr lang="en-CA" sz="2400" dirty="0"/>
                    </a:p>
                  </a:txBody>
                  <a:tcPr/>
                </a:tc>
                <a:extLst>
                  <a:ext uri="{0D108BD9-81ED-4DB2-BD59-A6C34878D82A}">
                    <a16:rowId xmlns:a16="http://schemas.microsoft.com/office/drawing/2014/main" val="1854503163"/>
                  </a:ext>
                </a:extLst>
              </a:tr>
              <a:tr h="822960">
                <a:tc>
                  <a:txBody>
                    <a:bodyPr/>
                    <a:lstStyle/>
                    <a:p>
                      <a:r>
                        <a:rPr lang="en-CA" sz="2400" dirty="0"/>
                        <a:t>Use computer time for interesting, </a:t>
                      </a:r>
                      <a:r>
                        <a:rPr lang="en-CA" sz="2400" dirty="0" err="1"/>
                        <a:t>scaffolded</a:t>
                      </a:r>
                      <a:r>
                        <a:rPr lang="en-CA" sz="2400" dirty="0"/>
                        <a:t> purposes</a:t>
                      </a:r>
                    </a:p>
                  </a:txBody>
                  <a:tcPr/>
                </a:tc>
                <a:tc>
                  <a:txBody>
                    <a:bodyPr/>
                    <a:lstStyle/>
                    <a:p>
                      <a:r>
                        <a:rPr lang="en-CA" sz="2400" dirty="0"/>
                        <a:t>Just stick the kids on the computer</a:t>
                      </a:r>
                    </a:p>
                  </a:txBody>
                  <a:tcPr/>
                </a:tc>
                <a:extLst>
                  <a:ext uri="{0D108BD9-81ED-4DB2-BD59-A6C34878D82A}">
                    <a16:rowId xmlns:a16="http://schemas.microsoft.com/office/drawing/2014/main" val="304130454"/>
                  </a:ext>
                </a:extLst>
              </a:tr>
              <a:tr h="822960">
                <a:tc>
                  <a:txBody>
                    <a:bodyPr/>
                    <a:lstStyle/>
                    <a:p>
                      <a:r>
                        <a:rPr lang="en-CA" sz="2400" dirty="0"/>
                        <a:t>Use worksheets/organizers as tools in the process of inquiry</a:t>
                      </a:r>
                    </a:p>
                  </a:txBody>
                  <a:tcPr/>
                </a:tc>
                <a:tc>
                  <a:txBody>
                    <a:bodyPr/>
                    <a:lstStyle/>
                    <a:p>
                      <a:r>
                        <a:rPr lang="en-CA" sz="2400" dirty="0"/>
                        <a:t>Use worksheets/organizers</a:t>
                      </a:r>
                      <a:r>
                        <a:rPr lang="en-CA" sz="2400" baseline="0" dirty="0"/>
                        <a:t> as ends unto themselves</a:t>
                      </a:r>
                      <a:endParaRPr lang="en-CA" sz="2400" dirty="0"/>
                    </a:p>
                  </a:txBody>
                  <a:tcPr/>
                </a:tc>
                <a:extLst>
                  <a:ext uri="{0D108BD9-81ED-4DB2-BD59-A6C34878D82A}">
                    <a16:rowId xmlns:a16="http://schemas.microsoft.com/office/drawing/2014/main" val="2296601779"/>
                  </a:ext>
                </a:extLst>
              </a:tr>
            </a:tbl>
          </a:graphicData>
        </a:graphic>
      </p:graphicFrame>
    </p:spTree>
    <p:extLst>
      <p:ext uri="{BB962C8B-B14F-4D97-AF65-F5344CB8AC3E}">
        <p14:creationId xmlns:p14="http://schemas.microsoft.com/office/powerpoint/2010/main" val="393144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a:xfrm>
            <a:off x="2525713" y="300038"/>
            <a:ext cx="7518400" cy="1162050"/>
          </a:xfrm>
        </p:spPr>
        <p:txBody>
          <a:bodyPr>
            <a:normAutofit fontScale="90000"/>
          </a:bodyPr>
          <a:lstStyle/>
          <a:p>
            <a:pPr algn="ctr" eaLnBrk="1" hangingPunct="1"/>
            <a:r>
              <a:rPr lang="en-US" altLang="en-US" sz="3600" dirty="0"/>
              <a:t>Who and/or What Makes </a:t>
            </a:r>
            <a:br>
              <a:rPr lang="en-US" altLang="en-US" sz="3600" dirty="0"/>
            </a:br>
            <a:r>
              <a:rPr lang="en-US" altLang="en-US" sz="3600" dirty="0"/>
              <a:t>Historical Change? </a:t>
            </a:r>
            <a:br>
              <a:rPr lang="en-US" altLang="en-US" sz="3600" dirty="0"/>
            </a:br>
            <a:r>
              <a:rPr lang="en-US" altLang="en-US" sz="3600" dirty="0"/>
              <a:t>(HTC = Causes and Consequences)</a:t>
            </a:r>
          </a:p>
        </p:txBody>
      </p:sp>
      <p:sp>
        <p:nvSpPr>
          <p:cNvPr id="168964" name="AutoShape 4"/>
          <p:cNvSpPr>
            <a:spLocks noChangeArrowheads="1"/>
          </p:cNvSpPr>
          <p:nvPr/>
        </p:nvSpPr>
        <p:spPr bwMode="auto">
          <a:xfrm>
            <a:off x="4152900" y="2757489"/>
            <a:ext cx="3570288" cy="2771775"/>
          </a:xfrm>
          <a:prstGeom prst="triangle">
            <a:avLst>
              <a:gd name="adj" fmla="val 50000"/>
            </a:avLst>
          </a:prstGeom>
          <a:solidFill>
            <a:schemeClr val="accent1"/>
          </a:solidFill>
          <a:ln w="9525">
            <a:solidFill>
              <a:schemeClr val="tx1"/>
            </a:solidFill>
            <a:miter lim="800000"/>
            <a:headEnd/>
            <a:tailEnd/>
          </a:ln>
        </p:spPr>
        <p:txBody>
          <a:bodyPr wrap="none" anchor="ct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solidFill>
                <a:srgbClr val="000000"/>
              </a:solidFill>
            </a:endParaRPr>
          </a:p>
        </p:txBody>
      </p:sp>
      <p:sp>
        <p:nvSpPr>
          <p:cNvPr id="168965" name="Text Box 5"/>
          <p:cNvSpPr txBox="1">
            <a:spLocks noChangeArrowheads="1"/>
          </p:cNvSpPr>
          <p:nvPr/>
        </p:nvSpPr>
        <p:spPr bwMode="auto">
          <a:xfrm>
            <a:off x="7910514" y="5122863"/>
            <a:ext cx="1597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sz="2400">
                <a:solidFill>
                  <a:srgbClr val="000000"/>
                </a:solidFill>
              </a:rPr>
              <a:t>Groups</a:t>
            </a:r>
          </a:p>
        </p:txBody>
      </p:sp>
      <p:sp>
        <p:nvSpPr>
          <p:cNvPr id="168966" name="Text Box 6"/>
          <p:cNvSpPr txBox="1">
            <a:spLocks noChangeArrowheads="1"/>
          </p:cNvSpPr>
          <p:nvPr/>
        </p:nvSpPr>
        <p:spPr bwMode="auto">
          <a:xfrm>
            <a:off x="6299200" y="2757488"/>
            <a:ext cx="209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sz="2400">
                <a:solidFill>
                  <a:srgbClr val="000000"/>
                </a:solidFill>
              </a:rPr>
              <a:t>Individuals</a:t>
            </a:r>
          </a:p>
        </p:txBody>
      </p:sp>
      <p:sp>
        <p:nvSpPr>
          <p:cNvPr id="168967" name="Text Box 7"/>
          <p:cNvSpPr txBox="1">
            <a:spLocks noChangeArrowheads="1"/>
          </p:cNvSpPr>
          <p:nvPr/>
        </p:nvSpPr>
        <p:spPr bwMode="auto">
          <a:xfrm>
            <a:off x="2192338" y="4752975"/>
            <a:ext cx="162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sz="2400">
                <a:solidFill>
                  <a:srgbClr val="000000"/>
                </a:solidFill>
              </a:rPr>
              <a:t>Historical Conditions/Social Forces</a:t>
            </a:r>
          </a:p>
        </p:txBody>
      </p:sp>
      <p:sp>
        <p:nvSpPr>
          <p:cNvPr id="168968" name="Text Box 8"/>
          <p:cNvSpPr txBox="1">
            <a:spLocks noChangeArrowheads="1"/>
          </p:cNvSpPr>
          <p:nvPr/>
        </p:nvSpPr>
        <p:spPr bwMode="auto">
          <a:xfrm>
            <a:off x="5514976" y="4064000"/>
            <a:ext cx="78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pPr>
            <a:r>
              <a:rPr lang="en-US" altLang="en-US" sz="2400">
                <a:solidFill>
                  <a:srgbClr val="000000"/>
                </a:solidFill>
              </a:rPr>
              <a:t>   X</a:t>
            </a:r>
          </a:p>
        </p:txBody>
      </p:sp>
      <p:cxnSp>
        <p:nvCxnSpPr>
          <p:cNvPr id="3" name="Straight Arrow Connector 2"/>
          <p:cNvCxnSpPr/>
          <p:nvPr/>
        </p:nvCxnSpPr>
        <p:spPr>
          <a:xfrm>
            <a:off x="3629245" y="3031748"/>
            <a:ext cx="2002221" cy="1124607"/>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23642" y="1614944"/>
            <a:ext cx="2313399" cy="2677656"/>
          </a:xfrm>
          <a:prstGeom prst="rect">
            <a:avLst/>
          </a:prstGeom>
          <a:noFill/>
        </p:spPr>
        <p:txBody>
          <a:bodyPr wrap="square" rtlCol="0">
            <a:spAutoFit/>
          </a:bodyPr>
          <a:lstStyle/>
          <a:p>
            <a:r>
              <a:rPr lang="en-CA" sz="2400" dirty="0">
                <a:solidFill>
                  <a:srgbClr val="00B050"/>
                </a:solidFill>
              </a:rPr>
              <a:t>The placement of the X is up to each individual student based on their interpretation of the evidence</a:t>
            </a:r>
          </a:p>
        </p:txBody>
      </p:sp>
    </p:spTree>
    <p:extLst>
      <p:ext uri="{BB962C8B-B14F-4D97-AF65-F5344CB8AC3E}">
        <p14:creationId xmlns:p14="http://schemas.microsoft.com/office/powerpoint/2010/main" val="75081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Introductory Unit (CHW3M)</a:t>
            </a:r>
          </a:p>
        </p:txBody>
      </p:sp>
      <p:sp>
        <p:nvSpPr>
          <p:cNvPr id="3" name="Content Placeholder 2"/>
          <p:cNvSpPr>
            <a:spLocks noGrp="1"/>
          </p:cNvSpPr>
          <p:nvPr>
            <p:ph idx="1"/>
          </p:nvPr>
        </p:nvSpPr>
        <p:spPr/>
        <p:txBody>
          <a:bodyPr/>
          <a:lstStyle/>
          <a:p>
            <a:pPr marL="0" indent="0">
              <a:buNone/>
            </a:pPr>
            <a:r>
              <a:rPr lang="en-CA" b="1" dirty="0"/>
              <a:t>Model Inquiry from Day One			</a:t>
            </a:r>
          </a:p>
          <a:p>
            <a:r>
              <a:rPr lang="en-CA" dirty="0"/>
              <a:t>Teacher-in-a-box (teaches </a:t>
            </a:r>
            <a:r>
              <a:rPr lang="en-CA" dirty="0">
                <a:solidFill>
                  <a:srgbClr val="00B050"/>
                </a:solidFill>
              </a:rPr>
              <a:t>inferencing</a:t>
            </a:r>
            <a:r>
              <a:rPr lang="en-CA" dirty="0"/>
              <a:t>)</a:t>
            </a:r>
          </a:p>
          <a:p>
            <a:r>
              <a:rPr lang="en-CA" dirty="0"/>
              <a:t>Frink’s dig (in the shoes of an archaeologist)</a:t>
            </a:r>
          </a:p>
          <a:p>
            <a:r>
              <a:rPr lang="en-CA" dirty="0"/>
              <a:t>Paleolithic reindeer carving (introduction to </a:t>
            </a:r>
            <a:r>
              <a:rPr lang="en-CA" dirty="0">
                <a:solidFill>
                  <a:srgbClr val="00B050"/>
                </a:solidFill>
              </a:rPr>
              <a:t>evidence</a:t>
            </a:r>
            <a:r>
              <a:rPr lang="en-CA" dirty="0"/>
              <a:t>, application of inferencing)</a:t>
            </a:r>
          </a:p>
          <a:p>
            <a:r>
              <a:rPr lang="en-CA" dirty="0"/>
              <a:t>Paleolithic-Neolithic categorization activity (deductive </a:t>
            </a:r>
            <a:r>
              <a:rPr lang="en-CA" dirty="0">
                <a:solidFill>
                  <a:srgbClr val="00B050"/>
                </a:solidFill>
              </a:rPr>
              <a:t>reasoning</a:t>
            </a:r>
            <a:r>
              <a:rPr lang="en-CA" dirty="0"/>
              <a:t>)</a:t>
            </a:r>
          </a:p>
          <a:p>
            <a:pPr marL="457200" lvl="1" indent="0">
              <a:buNone/>
            </a:pPr>
            <a:endParaRPr lang="en-CA" dirty="0"/>
          </a:p>
          <a:p>
            <a:pPr lvl="1"/>
            <a:r>
              <a:rPr lang="en-CA" dirty="0"/>
              <a:t>See </a:t>
            </a:r>
            <a:r>
              <a:rPr lang="en-CA" dirty="0">
                <a:hlinkClick r:id="rId2"/>
              </a:rPr>
              <a:t>http://gluskin.ca/chw3m-world-history/paleolithic-neolithic/</a:t>
            </a:r>
            <a:endParaRPr lang="en-CA" dirty="0"/>
          </a:p>
          <a:p>
            <a:pPr marL="457200" lvl="1" indent="0">
              <a:buNone/>
            </a:pPr>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386" y="1627297"/>
            <a:ext cx="2895600" cy="1438275"/>
          </a:xfrm>
          <a:prstGeom prst="rect">
            <a:avLst/>
          </a:prstGeom>
        </p:spPr>
      </p:pic>
    </p:spTree>
    <p:extLst>
      <p:ext uri="{BB962C8B-B14F-4D97-AF65-F5344CB8AC3E}">
        <p14:creationId xmlns:p14="http://schemas.microsoft.com/office/powerpoint/2010/main" val="79586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rgbClr val="92D05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4037919"/>
          </a:xfrm>
        </p:spPr>
        <p:txBody>
          <a:bodyPr>
            <a:normAutofit fontScale="90000"/>
          </a:bodyPr>
          <a:lstStyle/>
          <a:p>
            <a:r>
              <a:rPr lang="en-CA" dirty="0"/>
              <a:t>Do I want to produce a thinker or a memorizer?</a:t>
            </a:r>
            <a:br>
              <a:rPr lang="en-CA" dirty="0"/>
            </a:br>
            <a:br>
              <a:rPr lang="en-CA" dirty="0"/>
            </a:br>
            <a:r>
              <a:rPr lang="en-CA" dirty="0"/>
              <a:t>Does the atmosphere of my class support this endeavour?</a:t>
            </a:r>
          </a:p>
        </p:txBody>
      </p:sp>
    </p:spTree>
    <p:extLst>
      <p:ext uri="{BB962C8B-B14F-4D97-AF65-F5344CB8AC3E}">
        <p14:creationId xmlns:p14="http://schemas.microsoft.com/office/powerpoint/2010/main" val="403398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Traditional vs. Inquiry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371682"/>
              </p:ext>
            </p:extLst>
          </p:nvPr>
        </p:nvGraphicFramePr>
        <p:xfrm>
          <a:off x="1" y="1358032"/>
          <a:ext cx="12192000" cy="5499968"/>
        </p:xfrm>
        <a:graphic>
          <a:graphicData uri="http://schemas.openxmlformats.org/drawingml/2006/table">
            <a:tbl>
              <a:tblPr firstRow="1" bandRow="1">
                <a:tableStyleId>{5C22544A-7EE6-4342-B048-85BDC9FD1C3A}</a:tableStyleId>
              </a:tblPr>
              <a:tblGrid>
                <a:gridCol w="3384028">
                  <a:extLst>
                    <a:ext uri="{9D8B030D-6E8A-4147-A177-3AD203B41FA5}">
                      <a16:colId xmlns:a16="http://schemas.microsoft.com/office/drawing/2014/main" val="225838478"/>
                    </a:ext>
                  </a:extLst>
                </a:gridCol>
                <a:gridCol w="8807972">
                  <a:extLst>
                    <a:ext uri="{9D8B030D-6E8A-4147-A177-3AD203B41FA5}">
                      <a16:colId xmlns:a16="http://schemas.microsoft.com/office/drawing/2014/main" val="3354507802"/>
                    </a:ext>
                  </a:extLst>
                </a:gridCol>
              </a:tblGrid>
              <a:tr h="1298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dirty="0"/>
                        <a:t>Traditional</a:t>
                      </a:r>
                      <a:r>
                        <a:rPr lang="en-CA" sz="2400" baseline="0" dirty="0"/>
                        <a:t> lesson on </a:t>
                      </a:r>
                      <a:r>
                        <a:rPr lang="en-CA" sz="2400" dirty="0"/>
                        <a:t>Mayan sacrifices</a:t>
                      </a:r>
                    </a:p>
                  </a:txBody>
                  <a:tcPr/>
                </a:tc>
                <a:tc>
                  <a:txBody>
                    <a:bodyPr/>
                    <a:lstStyle/>
                    <a:p>
                      <a:r>
                        <a:rPr lang="en-CA" sz="2400" dirty="0"/>
                        <a:t>Inquiry lesson </a:t>
                      </a:r>
                      <a:r>
                        <a:rPr lang="en-CA" sz="2400" baseline="0" dirty="0"/>
                        <a:t>on </a:t>
                      </a:r>
                      <a:r>
                        <a:rPr lang="en-CA" sz="2400" dirty="0"/>
                        <a:t>Mayan sacrifices</a:t>
                      </a:r>
                    </a:p>
                  </a:txBody>
                  <a:tcPr/>
                </a:tc>
                <a:extLst>
                  <a:ext uri="{0D108BD9-81ED-4DB2-BD59-A6C34878D82A}">
                    <a16:rowId xmlns:a16="http://schemas.microsoft.com/office/drawing/2014/main" val="78007175"/>
                  </a:ext>
                </a:extLst>
              </a:tr>
              <a:tr h="4201173">
                <a:tc>
                  <a:txBody>
                    <a:bodyPr/>
                    <a:lstStyle/>
                    <a:p>
                      <a:pPr marL="285750" indent="-285750">
                        <a:buFont typeface="Arial" panose="020B0604020202020204" pitchFamily="34" charset="0"/>
                        <a:buChar char="•"/>
                      </a:pPr>
                      <a:r>
                        <a:rPr lang="en-CA" sz="2400" dirty="0"/>
                        <a:t>Overview</a:t>
                      </a:r>
                    </a:p>
                    <a:p>
                      <a:pPr marL="285750" indent="-285750">
                        <a:buFont typeface="Arial" panose="020B0604020202020204" pitchFamily="34" charset="0"/>
                        <a:buChar char="•"/>
                      </a:pPr>
                      <a:r>
                        <a:rPr lang="en-CA" sz="2400" dirty="0"/>
                        <a:t>History</a:t>
                      </a:r>
                    </a:p>
                    <a:p>
                      <a:pPr marL="285750" indent="-285750">
                        <a:buFont typeface="Arial" panose="020B0604020202020204" pitchFamily="34" charset="0"/>
                        <a:buChar char="•"/>
                      </a:pPr>
                      <a:r>
                        <a:rPr lang="en-CA" sz="2400" dirty="0"/>
                        <a:t>Reading</a:t>
                      </a:r>
                      <a:r>
                        <a:rPr lang="en-CA" sz="2400" baseline="0" dirty="0"/>
                        <a:t> and notes</a:t>
                      </a:r>
                    </a:p>
                    <a:p>
                      <a:pPr marL="285750" indent="-285750">
                        <a:buFont typeface="Arial" panose="020B0604020202020204" pitchFamily="34" charset="0"/>
                        <a:buChar char="•"/>
                      </a:pPr>
                      <a:r>
                        <a:rPr lang="en-CA" sz="2400" baseline="0" dirty="0"/>
                        <a:t>Some kind of application</a:t>
                      </a:r>
                    </a:p>
                    <a:p>
                      <a:pPr marL="285750" indent="-285750">
                        <a:buFont typeface="Arial" panose="020B0604020202020204" pitchFamily="34" charset="0"/>
                        <a:buChar char="•"/>
                      </a:pPr>
                      <a:r>
                        <a:rPr lang="en-CA" sz="2400" baseline="0" dirty="0"/>
                        <a:t>Question and answer worksheet</a:t>
                      </a:r>
                    </a:p>
                    <a:p>
                      <a:endParaRPr lang="en-CA" sz="2400" dirty="0"/>
                    </a:p>
                    <a:p>
                      <a:endParaRPr lang="en-CA" sz="2400" dirty="0"/>
                    </a:p>
                    <a:p>
                      <a:endParaRPr lang="en-CA" sz="2400" dirty="0"/>
                    </a:p>
                  </a:txBody>
                  <a:tcPr/>
                </a:tc>
                <a:tc>
                  <a:txBody>
                    <a:bodyPr/>
                    <a:lstStyle/>
                    <a:p>
                      <a:pPr marL="285750" indent="-285750">
                        <a:buFont typeface="Arial" panose="020B0604020202020204" pitchFamily="34" charset="0"/>
                        <a:buChar char="•"/>
                      </a:pPr>
                      <a:r>
                        <a:rPr lang="en-CA" sz="2400" dirty="0"/>
                        <a:t>The</a:t>
                      </a:r>
                      <a:r>
                        <a:rPr lang="en-CA" sz="2400" baseline="0" dirty="0"/>
                        <a:t> night before ask students to read (no notes) something of their choice on the internet on Mayan sacrifice</a:t>
                      </a:r>
                    </a:p>
                    <a:p>
                      <a:pPr marL="285750" indent="-285750">
                        <a:buFont typeface="Arial" panose="020B0604020202020204" pitchFamily="34" charset="0"/>
                        <a:buChar char="•"/>
                      </a:pPr>
                      <a:r>
                        <a:rPr lang="en-CA" sz="2400" baseline="0" dirty="0"/>
                        <a:t>Put students in groups</a:t>
                      </a:r>
                    </a:p>
                    <a:p>
                      <a:pPr marL="285750" indent="-285750">
                        <a:buFont typeface="Arial" panose="020B0604020202020204" pitchFamily="34" charset="0"/>
                        <a:buChar char="•"/>
                      </a:pPr>
                      <a:r>
                        <a:rPr lang="en-CA" sz="2400" baseline="0" dirty="0"/>
                        <a:t>Have them share something they learned from their quick research (usually prompts good discussion)</a:t>
                      </a:r>
                    </a:p>
                    <a:p>
                      <a:pPr marL="285750" indent="-285750">
                        <a:buFont typeface="Arial" panose="020B0604020202020204" pitchFamily="34" charset="0"/>
                        <a:buChar char="•"/>
                      </a:pPr>
                      <a:r>
                        <a:rPr lang="en-CA" sz="2400" baseline="0" dirty="0"/>
                        <a:t>Group creates questions on sacrifice</a:t>
                      </a:r>
                    </a:p>
                    <a:p>
                      <a:pPr marL="285750" indent="-285750">
                        <a:buFont typeface="Arial" panose="020B0604020202020204" pitchFamily="34" charset="0"/>
                        <a:buChar char="•"/>
                      </a:pPr>
                      <a:r>
                        <a:rPr lang="en-CA" sz="2400" dirty="0"/>
                        <a:t>Class or group share on ethical concerns relating to sacrifice </a:t>
                      </a:r>
                      <a:r>
                        <a:rPr lang="en-CA" sz="2400" dirty="0">
                          <a:solidFill>
                            <a:srgbClr val="00B050"/>
                          </a:solidFill>
                        </a:rPr>
                        <a:t>(HTC = ethical</a:t>
                      </a:r>
                      <a:r>
                        <a:rPr lang="en-CA" sz="2400" baseline="0" dirty="0">
                          <a:solidFill>
                            <a:srgbClr val="00B050"/>
                          </a:solidFill>
                        </a:rPr>
                        <a:t> dimension)</a:t>
                      </a:r>
                      <a:endParaRPr lang="en-CA" sz="2400" dirty="0">
                        <a:solidFill>
                          <a:srgbClr val="00B050"/>
                        </a:solidFill>
                      </a:endParaRPr>
                    </a:p>
                    <a:p>
                      <a:pPr marL="285750" indent="-285750">
                        <a:buFont typeface="Arial" panose="020B0604020202020204" pitchFamily="34" charset="0"/>
                        <a:buChar char="•"/>
                      </a:pPr>
                      <a:r>
                        <a:rPr lang="en-CA" sz="2400" dirty="0"/>
                        <a:t>Have</a:t>
                      </a:r>
                      <a:r>
                        <a:rPr lang="en-CA" sz="2400" baseline="0" dirty="0"/>
                        <a:t> students individually weigh the evidence in a journal entry/reflection</a:t>
                      </a:r>
                      <a:endParaRPr lang="en-CA" sz="2400" dirty="0"/>
                    </a:p>
                  </a:txBody>
                  <a:tcPr/>
                </a:tc>
                <a:extLst>
                  <a:ext uri="{0D108BD9-81ED-4DB2-BD59-A6C34878D82A}">
                    <a16:rowId xmlns:a16="http://schemas.microsoft.com/office/drawing/2014/main" val="2273258888"/>
                  </a:ext>
                </a:extLst>
              </a:tr>
            </a:tbl>
          </a:graphicData>
        </a:graphic>
      </p:graphicFrame>
    </p:spTree>
    <p:extLst>
      <p:ext uri="{BB962C8B-B14F-4D97-AF65-F5344CB8AC3E}">
        <p14:creationId xmlns:p14="http://schemas.microsoft.com/office/powerpoint/2010/main" val="370380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CA" altLang="en-US" dirty="0"/>
              <a:t>Mayan Bloodletting Mini Inquiry</a:t>
            </a:r>
          </a:p>
        </p:txBody>
      </p:sp>
      <p:sp>
        <p:nvSpPr>
          <p:cNvPr id="3" name="Content Placeholder 2"/>
          <p:cNvSpPr>
            <a:spLocks noGrp="1"/>
          </p:cNvSpPr>
          <p:nvPr>
            <p:ph idx="1"/>
          </p:nvPr>
        </p:nvSpPr>
        <p:spPr/>
        <p:txBody>
          <a:bodyPr rtlCol="0">
            <a:normAutofit/>
          </a:bodyPr>
          <a:lstStyle/>
          <a:p>
            <a:pPr>
              <a:defRPr/>
            </a:pPr>
            <a:r>
              <a:rPr lang="en-CA" dirty="0"/>
              <a:t>How Maya themselves saw bloodletting </a:t>
            </a:r>
            <a:r>
              <a:rPr lang="en-CA" dirty="0">
                <a:solidFill>
                  <a:srgbClr val="FF0000"/>
                </a:solidFill>
              </a:rPr>
              <a:t>(*ethical concerns identified by students</a:t>
            </a:r>
            <a:r>
              <a:rPr lang="en-CA" dirty="0"/>
              <a:t>):</a:t>
            </a:r>
          </a:p>
          <a:p>
            <a:pPr lvl="1">
              <a:defRPr/>
            </a:pPr>
            <a:r>
              <a:rPr lang="en-CA" dirty="0"/>
              <a:t>Consensual – people agreed to it </a:t>
            </a:r>
            <a:r>
              <a:rPr lang="en-CA" dirty="0">
                <a:solidFill>
                  <a:srgbClr val="FF0000"/>
                </a:solidFill>
              </a:rPr>
              <a:t>(*children, orphans, slaves, not nobles</a:t>
            </a:r>
            <a:r>
              <a:rPr lang="en-CA" dirty="0"/>
              <a:t>)</a:t>
            </a:r>
          </a:p>
          <a:p>
            <a:pPr lvl="2">
              <a:defRPr/>
            </a:pPr>
            <a:r>
              <a:rPr lang="en-CA" dirty="0"/>
              <a:t>Many children agreed to it because they were brought up in that climate</a:t>
            </a:r>
          </a:p>
          <a:p>
            <a:pPr lvl="1">
              <a:defRPr/>
            </a:pPr>
            <a:r>
              <a:rPr lang="en-CA" dirty="0"/>
              <a:t>Religiously motivated </a:t>
            </a:r>
          </a:p>
          <a:p>
            <a:pPr lvl="2">
              <a:defRPr/>
            </a:pPr>
            <a:r>
              <a:rPr lang="en-CA" dirty="0"/>
              <a:t>Pain was seen as something they give for the gods</a:t>
            </a:r>
          </a:p>
          <a:p>
            <a:pPr lvl="3">
              <a:defRPr/>
            </a:pPr>
            <a:r>
              <a:rPr lang="en-CA" dirty="0">
                <a:solidFill>
                  <a:srgbClr val="FF0000"/>
                </a:solidFill>
              </a:rPr>
              <a:t>*Less pain for nobles</a:t>
            </a:r>
          </a:p>
          <a:p>
            <a:pPr lvl="2">
              <a:defRPr/>
            </a:pPr>
            <a:r>
              <a:rPr lang="en-CA" dirty="0"/>
              <a:t>They believed it would lead to good things</a:t>
            </a:r>
          </a:p>
          <a:p>
            <a:pPr lvl="3">
              <a:defRPr/>
            </a:pPr>
            <a:r>
              <a:rPr lang="en-CA" dirty="0"/>
              <a:t>Important if doom is coming</a:t>
            </a:r>
          </a:p>
          <a:p>
            <a:pPr lvl="3">
              <a:defRPr/>
            </a:pPr>
            <a:r>
              <a:rPr lang="en-CA" dirty="0">
                <a:solidFill>
                  <a:srgbClr val="FF0000"/>
                </a:solidFill>
              </a:rPr>
              <a:t>*To keep nobles in power</a:t>
            </a:r>
          </a:p>
          <a:p>
            <a:pPr lvl="1">
              <a:defRPr/>
            </a:pPr>
            <a:endParaRPr lang="en-CA" dirty="0"/>
          </a:p>
        </p:txBody>
      </p:sp>
    </p:spTree>
    <p:extLst>
      <p:ext uri="{BB962C8B-B14F-4D97-AF65-F5344CB8AC3E}">
        <p14:creationId xmlns:p14="http://schemas.microsoft.com/office/powerpoint/2010/main" val="1074660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eaLnBrk="1" hangingPunct="1"/>
            <a:r>
              <a:rPr lang="en-CA" altLang="en-US"/>
              <a:t>Weighing the Evidence – </a:t>
            </a:r>
            <a:br>
              <a:rPr lang="en-CA" altLang="en-US"/>
            </a:br>
            <a:r>
              <a:rPr lang="en-CA" altLang="en-US"/>
              <a:t>HTC  Journal Entry</a:t>
            </a:r>
          </a:p>
        </p:txBody>
      </p:sp>
      <p:sp>
        <p:nvSpPr>
          <p:cNvPr id="3" name="Content Placeholder 2"/>
          <p:cNvSpPr>
            <a:spLocks noGrp="1"/>
          </p:cNvSpPr>
          <p:nvPr>
            <p:ph idx="1"/>
          </p:nvPr>
        </p:nvSpPr>
        <p:spPr/>
        <p:txBody>
          <a:bodyPr rtlCol="0">
            <a:normAutofit/>
          </a:bodyPr>
          <a:lstStyle/>
          <a:p>
            <a:pPr marL="137160" indent="0">
              <a:buNone/>
              <a:defRPr/>
            </a:pPr>
            <a:r>
              <a:rPr lang="en-CA" dirty="0">
                <a:solidFill>
                  <a:srgbClr val="FF0000"/>
                </a:solidFill>
              </a:rPr>
              <a:t>1. an unethical practice (ethical concerns  are heaviest, even considering their own culture)</a:t>
            </a:r>
          </a:p>
          <a:p>
            <a:pPr marL="137160" indent="0">
              <a:buNone/>
              <a:defRPr/>
            </a:pPr>
            <a:endParaRPr lang="en-CA" dirty="0"/>
          </a:p>
          <a:p>
            <a:pPr marL="137160" indent="0">
              <a:buNone/>
              <a:defRPr/>
            </a:pPr>
            <a:r>
              <a:rPr lang="en-CA" dirty="0"/>
              <a:t>2. on the whole it is okay but there are some minor ethical concerns</a:t>
            </a:r>
          </a:p>
          <a:p>
            <a:pPr marL="137160" indent="0">
              <a:buNone/>
              <a:defRPr/>
            </a:pPr>
            <a:endParaRPr lang="en-CA" dirty="0"/>
          </a:p>
          <a:p>
            <a:pPr marL="137160" indent="0">
              <a:buNone/>
              <a:defRPr/>
            </a:pPr>
            <a:r>
              <a:rPr lang="en-CA" dirty="0">
                <a:solidFill>
                  <a:srgbClr val="00B050"/>
                </a:solidFill>
              </a:rPr>
              <a:t>3. an ethical practice (it was accepted in their society and we don’t have major ethical concerns)</a:t>
            </a:r>
          </a:p>
        </p:txBody>
      </p:sp>
    </p:spTree>
    <p:extLst>
      <p:ext uri="{BB962C8B-B14F-4D97-AF65-F5344CB8AC3E}">
        <p14:creationId xmlns:p14="http://schemas.microsoft.com/office/powerpoint/2010/main" val="2564977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2928999"/>
              </p:ext>
            </p:extLst>
          </p:nvPr>
        </p:nvGraphicFramePr>
        <p:xfrm>
          <a:off x="-42042" y="0"/>
          <a:ext cx="12438993" cy="7368002"/>
        </p:xfrm>
        <a:graphic>
          <a:graphicData uri="http://schemas.openxmlformats.org/drawingml/2006/table">
            <a:tbl>
              <a:tblPr firstRow="1" bandRow="1">
                <a:tableStyleId>{5C22544A-7EE6-4342-B048-85BDC9FD1C3A}</a:tableStyleId>
              </a:tblPr>
              <a:tblGrid>
                <a:gridCol w="5048714">
                  <a:extLst>
                    <a:ext uri="{9D8B030D-6E8A-4147-A177-3AD203B41FA5}">
                      <a16:colId xmlns:a16="http://schemas.microsoft.com/office/drawing/2014/main" val="2539728293"/>
                    </a:ext>
                  </a:extLst>
                </a:gridCol>
                <a:gridCol w="7390279">
                  <a:extLst>
                    <a:ext uri="{9D8B030D-6E8A-4147-A177-3AD203B41FA5}">
                      <a16:colId xmlns:a16="http://schemas.microsoft.com/office/drawing/2014/main" val="2313548737"/>
                    </a:ext>
                  </a:extLst>
                </a:gridCol>
              </a:tblGrid>
              <a:tr h="849361">
                <a:tc>
                  <a:txBody>
                    <a:bodyPr/>
                    <a:lstStyle/>
                    <a:p>
                      <a:r>
                        <a:rPr lang="en-CA" sz="2400" dirty="0"/>
                        <a:t>Traditional lesson on Athenian</a:t>
                      </a:r>
                      <a:r>
                        <a:rPr lang="en-CA" sz="2400" baseline="0" dirty="0"/>
                        <a:t> democracy</a:t>
                      </a:r>
                      <a:endParaRPr lang="en-CA" sz="2400" dirty="0"/>
                    </a:p>
                  </a:txBody>
                  <a:tcPr/>
                </a:tc>
                <a:tc>
                  <a:txBody>
                    <a:bodyPr/>
                    <a:lstStyle/>
                    <a:p>
                      <a:r>
                        <a:rPr lang="en-CA" sz="2400" dirty="0"/>
                        <a:t>Inquiry lesson Athenian democracy</a:t>
                      </a:r>
                    </a:p>
                  </a:txBody>
                  <a:tcPr/>
                </a:tc>
                <a:extLst>
                  <a:ext uri="{0D108BD9-81ED-4DB2-BD59-A6C34878D82A}">
                    <a16:rowId xmlns:a16="http://schemas.microsoft.com/office/drawing/2014/main" val="1415723473"/>
                  </a:ext>
                </a:extLst>
              </a:tr>
              <a:tr h="2286000">
                <a:tc>
                  <a:txBody>
                    <a:bodyPr/>
                    <a:lstStyle/>
                    <a:p>
                      <a:pPr marL="285750" indent="-285750">
                        <a:buFont typeface="Arial" panose="020B0604020202020204" pitchFamily="34" charset="0"/>
                        <a:buChar char="•"/>
                      </a:pPr>
                      <a:r>
                        <a:rPr lang="en-CA" sz="2400" dirty="0"/>
                        <a:t>Fill in worksheet/organizer with details from textbook</a:t>
                      </a:r>
                    </a:p>
                    <a:p>
                      <a:pPr marL="285750" indent="-285750">
                        <a:buFont typeface="Arial" panose="020B0604020202020204" pitchFamily="34" charset="0"/>
                        <a:buChar char="•"/>
                      </a:pPr>
                      <a:r>
                        <a:rPr lang="en-CA" sz="2400" dirty="0"/>
                        <a:t>Research</a:t>
                      </a:r>
                      <a:r>
                        <a:rPr lang="en-CA" sz="2400" baseline="0" dirty="0"/>
                        <a:t> each contributor to democracy</a:t>
                      </a:r>
                    </a:p>
                    <a:p>
                      <a:pPr marL="285750" indent="-285750">
                        <a:buFont typeface="Arial" panose="020B0604020202020204" pitchFamily="34" charset="0"/>
                        <a:buChar char="•"/>
                      </a:pPr>
                      <a:r>
                        <a:rPr lang="en-CA" sz="2400" baseline="0" dirty="0"/>
                        <a:t>Rank the contributors</a:t>
                      </a:r>
                    </a:p>
                  </a:txBody>
                  <a:tcPr/>
                </a:tc>
                <a:tc>
                  <a:txBody>
                    <a:bodyPr/>
                    <a:lstStyle/>
                    <a:p>
                      <a:pPr marL="285750" indent="-285750">
                        <a:buFont typeface="Arial" panose="020B0604020202020204" pitchFamily="34" charset="0"/>
                        <a:buChar char="•"/>
                      </a:pPr>
                      <a:r>
                        <a:rPr lang="en-CA" sz="2400" dirty="0"/>
                        <a:t>Establish topic question (To what extent was Athens</a:t>
                      </a:r>
                      <a:r>
                        <a:rPr lang="en-CA" sz="2400" baseline="0" dirty="0"/>
                        <a:t> democratic?)</a:t>
                      </a:r>
                      <a:endParaRPr lang="en-CA" sz="2400" dirty="0"/>
                    </a:p>
                    <a:p>
                      <a:pPr marL="285750" indent="-285750">
                        <a:buFont typeface="Arial" panose="020B0604020202020204" pitchFamily="34" charset="0"/>
                        <a:buChar char="•"/>
                      </a:pPr>
                      <a:r>
                        <a:rPr lang="en-CA" sz="2400" dirty="0"/>
                        <a:t>Provide handout with information filled in (less</a:t>
                      </a:r>
                      <a:r>
                        <a:rPr lang="en-CA" sz="2400" baseline="0" dirty="0"/>
                        <a:t> detail than before)</a:t>
                      </a:r>
                    </a:p>
                    <a:p>
                      <a:pPr marL="285750" indent="-285750">
                        <a:buFont typeface="Arial" panose="020B0604020202020204" pitchFamily="34" charset="0"/>
                        <a:buChar char="•"/>
                      </a:pPr>
                      <a:r>
                        <a:rPr lang="en-CA" sz="2400" baseline="0" dirty="0"/>
                        <a:t>Students rank contributions to Athenian democracy and justify their choices using criteria</a:t>
                      </a:r>
                      <a:endParaRPr lang="en-CA" sz="2400" dirty="0"/>
                    </a:p>
                  </a:txBody>
                  <a:tcPr/>
                </a:tc>
                <a:extLst>
                  <a:ext uri="{0D108BD9-81ED-4DB2-BD59-A6C34878D82A}">
                    <a16:rowId xmlns:a16="http://schemas.microsoft.com/office/drawing/2014/main" val="4062223551"/>
                  </a:ext>
                </a:extLst>
              </a:tr>
              <a:tr h="849361">
                <a:tc>
                  <a:txBody>
                    <a:bodyPr/>
                    <a:lstStyle/>
                    <a:p>
                      <a:pPr marL="0" indent="0">
                        <a:buFont typeface="Arial" panose="020B0604020202020204" pitchFamily="34" charset="0"/>
                        <a:buNone/>
                      </a:pPr>
                      <a:r>
                        <a:rPr lang="en-CA" sz="2400" b="1" kern="1200" dirty="0">
                          <a:solidFill>
                            <a:schemeClr val="lt1"/>
                          </a:solidFill>
                          <a:latin typeface="+mn-lt"/>
                          <a:ea typeface="+mn-ea"/>
                          <a:cs typeface="+mn-cs"/>
                        </a:rPr>
                        <a:t>Traditional lesson on Greek women</a:t>
                      </a:r>
                    </a:p>
                  </a:txBody>
                  <a:tcPr>
                    <a:solidFill>
                      <a:srgbClr val="0070C0">
                        <a:alpha val="48000"/>
                      </a:srgbClr>
                    </a:solidFill>
                  </a:tcPr>
                </a:tc>
                <a:tc>
                  <a:txBody>
                    <a:bodyPr/>
                    <a:lstStyle/>
                    <a:p>
                      <a:pPr marL="0" indent="0">
                        <a:buFont typeface="Arial" panose="020B0604020202020204" pitchFamily="34" charset="0"/>
                        <a:buNone/>
                      </a:pPr>
                      <a:r>
                        <a:rPr lang="en-CA" sz="2400" b="1" kern="1200" dirty="0">
                          <a:solidFill>
                            <a:schemeClr val="lt1"/>
                          </a:solidFill>
                          <a:latin typeface="+mn-lt"/>
                          <a:ea typeface="+mn-ea"/>
                          <a:cs typeface="+mn-cs"/>
                        </a:rPr>
                        <a:t>Inquiry lesson on Greek women</a:t>
                      </a:r>
                    </a:p>
                  </a:txBody>
                  <a:tcPr>
                    <a:solidFill>
                      <a:srgbClr val="0070C0">
                        <a:alpha val="48000"/>
                      </a:srgbClr>
                    </a:solidFill>
                  </a:tcPr>
                </a:tc>
                <a:extLst>
                  <a:ext uri="{0D108BD9-81ED-4DB2-BD59-A6C34878D82A}">
                    <a16:rowId xmlns:a16="http://schemas.microsoft.com/office/drawing/2014/main" val="3997931728"/>
                  </a:ext>
                </a:extLst>
              </a:tr>
              <a:tr h="3383280">
                <a:tc>
                  <a:txBody>
                    <a:bodyPr/>
                    <a:lstStyle/>
                    <a:p>
                      <a:pPr marL="342900" indent="-342900">
                        <a:buFont typeface="Arial" panose="020B0604020202020204" pitchFamily="34" charset="0"/>
                        <a:buChar char="•"/>
                      </a:pPr>
                      <a:r>
                        <a:rPr lang="en-CA" sz="2400" dirty="0"/>
                        <a:t>Take textbook notes</a:t>
                      </a:r>
                    </a:p>
                    <a:p>
                      <a:pPr marL="342900" indent="-342900">
                        <a:buFont typeface="Arial" panose="020B0604020202020204" pitchFamily="34" charset="0"/>
                        <a:buChar char="•"/>
                      </a:pPr>
                      <a:r>
                        <a:rPr lang="en-CA" sz="2400" dirty="0"/>
                        <a:t>Compare to women in Canada</a:t>
                      </a:r>
                      <a:r>
                        <a:rPr lang="en-CA" sz="2400" baseline="0" dirty="0"/>
                        <a:t> and other </a:t>
                      </a:r>
                      <a:r>
                        <a:rPr lang="en-CA" sz="2400" baseline="0" dirty="0" err="1"/>
                        <a:t>civs</a:t>
                      </a:r>
                      <a:r>
                        <a:rPr lang="en-CA" sz="2400" baseline="0" dirty="0"/>
                        <a:t> studies</a:t>
                      </a:r>
                      <a:endParaRPr lang="en-CA" sz="2400" dirty="0"/>
                    </a:p>
                  </a:txBody>
                  <a:tcPr/>
                </a:tc>
                <a:tc>
                  <a:txBody>
                    <a:bodyPr/>
                    <a:lstStyle/>
                    <a:p>
                      <a:pPr marL="285750" indent="-285750">
                        <a:buFont typeface="Arial" panose="020B0604020202020204" pitchFamily="34" charset="0"/>
                        <a:buChar char="•"/>
                      </a:pPr>
                      <a:r>
                        <a:rPr lang="en-CA" sz="2400" dirty="0"/>
                        <a:t>Read textbook section</a:t>
                      </a:r>
                    </a:p>
                    <a:p>
                      <a:pPr marL="285750" indent="-285750">
                        <a:buFont typeface="Arial" panose="020B0604020202020204" pitchFamily="34" charset="0"/>
                        <a:buChar char="•"/>
                      </a:pPr>
                      <a:r>
                        <a:rPr lang="en-CA" sz="2400" dirty="0"/>
                        <a:t>Make</a:t>
                      </a:r>
                      <a:r>
                        <a:rPr lang="en-CA" sz="2400" baseline="0" dirty="0"/>
                        <a:t> inferences from primary sources (vases with imagery related to women)</a:t>
                      </a:r>
                    </a:p>
                    <a:p>
                      <a:pPr marL="285750" indent="-285750">
                        <a:buFont typeface="Arial" panose="020B0604020202020204" pitchFamily="34" charset="0"/>
                        <a:buChar char="•"/>
                      </a:pPr>
                      <a:r>
                        <a:rPr lang="en-CA" sz="2400" dirty="0"/>
                        <a:t>Compare inferences to textbook information</a:t>
                      </a:r>
                    </a:p>
                    <a:p>
                      <a:pPr marL="285750" indent="-285750">
                        <a:buFont typeface="Arial" panose="020B0604020202020204" pitchFamily="34" charset="0"/>
                        <a:buChar char="•"/>
                      </a:pPr>
                      <a:r>
                        <a:rPr lang="en-CA" sz="2400" dirty="0"/>
                        <a:t>Apply inferences to primary source</a:t>
                      </a:r>
                      <a:r>
                        <a:rPr lang="en-CA" sz="2400" baseline="0" dirty="0"/>
                        <a:t> document by Aristotle on women</a:t>
                      </a:r>
                    </a:p>
                    <a:p>
                      <a:pPr marL="285750" indent="-285750">
                        <a:buFont typeface="Arial" panose="020B0604020202020204" pitchFamily="34" charset="0"/>
                        <a:buChar char="•"/>
                      </a:pPr>
                      <a:r>
                        <a:rPr lang="en-CA" sz="2400" baseline="0" dirty="0"/>
                        <a:t>End with questions for or about Aristotle’s view on women</a:t>
                      </a:r>
                    </a:p>
                    <a:p>
                      <a:pPr marL="0" indent="0">
                        <a:buFont typeface="Arial" panose="020B0604020202020204" pitchFamily="34" charset="0"/>
                        <a:buNone/>
                      </a:pPr>
                      <a:endParaRPr lang="en-CA" sz="2400" dirty="0"/>
                    </a:p>
                  </a:txBody>
                  <a:tcPr/>
                </a:tc>
                <a:extLst>
                  <a:ext uri="{0D108BD9-81ED-4DB2-BD59-A6C34878D82A}">
                    <a16:rowId xmlns:a16="http://schemas.microsoft.com/office/drawing/2014/main" val="2621408370"/>
                  </a:ext>
                </a:extLst>
              </a:tr>
            </a:tbl>
          </a:graphicData>
        </a:graphic>
      </p:graphicFrame>
    </p:spTree>
    <p:extLst>
      <p:ext uri="{BB962C8B-B14F-4D97-AF65-F5344CB8AC3E}">
        <p14:creationId xmlns:p14="http://schemas.microsoft.com/office/powerpoint/2010/main" val="407880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608" y="0"/>
            <a:ext cx="6821828" cy="6743114"/>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1650041" y="662139"/>
              <a:ext cx="180" cy="180"/>
            </p14:xfrm>
          </p:contentPart>
        </mc:Choice>
        <mc:Fallback>
          <p:pic>
            <p:nvPicPr>
              <p:cNvPr id="6" name="Ink 5"/>
              <p:cNvPicPr/>
              <p:nvPr/>
            </p:nvPicPr>
            <p:blipFill/>
            <p:spPr/>
          </p:pic>
        </mc:Fallback>
      </mc:AlternateContent>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1650041" y="662139"/>
              <a:ext cx="180" cy="180"/>
            </p14:xfrm>
          </p:contentPart>
        </mc:Choice>
        <mc:Fallback>
          <p:pic>
            <p:nvPicPr>
              <p:cNvPr id="9" name="Ink 8"/>
              <p:cNvPicPr/>
              <p:nvPr/>
            </p:nvPicPr>
            <p:blipFill/>
            <p:spPr/>
          </p:pic>
        </mc:Fallback>
      </mc:AlternateContent>
      <mc:AlternateContent xmlns:mc="http://schemas.openxmlformats.org/markup-compatibility/2006">
        <mc:Choice xmlns:p14="http://schemas.microsoft.com/office/powerpoint/2010/main" Requires="p14">
          <p:contentPart p14:bwMode="auto" r:id="rId5">
            <p14:nvContentPartPr>
              <p14:cNvPr id="10" name="Ink 9"/>
              <p14:cNvContentPartPr/>
              <p14:nvPr/>
            </p14:nvContentPartPr>
            <p14:xfrm>
              <a:off x="1650041" y="662139"/>
              <a:ext cx="180" cy="180"/>
            </p14:xfrm>
          </p:contentPart>
        </mc:Choice>
        <mc:Fallback>
          <p:pic>
            <p:nvPicPr>
              <p:cNvPr id="10" name="Ink 9"/>
              <p:cNvPicPr/>
              <p:nvPr/>
            </p:nvPicPr>
            <p:blipFill/>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1718441" y="672579"/>
              <a:ext cx="180" cy="180"/>
            </p14:xfrm>
          </p:contentPart>
        </mc:Choice>
        <mc:Fallback>
          <p:pic>
            <p:nvPicPr>
              <p:cNvPr id="11" name="Ink 10"/>
              <p:cNvPicPr/>
              <p:nvPr/>
            </p:nvPicPr>
            <p:blipFill/>
            <p:spPr/>
          </p:pic>
        </mc:Fallback>
      </mc:AlternateContent>
      <mc:AlternateContent xmlns:mc="http://schemas.openxmlformats.org/markup-compatibility/2006">
        <mc:Choice xmlns:p14="http://schemas.microsoft.com/office/powerpoint/2010/main" Requires="p14">
          <p:contentPart p14:bwMode="auto" r:id="rId7">
            <p14:nvContentPartPr>
              <p14:cNvPr id="12" name="Ink 11"/>
              <p14:cNvContentPartPr/>
              <p14:nvPr/>
            </p14:nvContentPartPr>
            <p14:xfrm>
              <a:off x="1718441" y="672579"/>
              <a:ext cx="180" cy="180"/>
            </p14:xfrm>
          </p:contentPart>
        </mc:Choice>
        <mc:Fallback>
          <p:pic>
            <p:nvPicPr>
              <p:cNvPr id="12" name="Ink 11"/>
              <p:cNvPicPr/>
              <p:nvPr/>
            </p:nvPicPr>
            <p:blipFill/>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1760381" y="672579"/>
              <a:ext cx="180" cy="180"/>
            </p14:xfrm>
          </p:contentPart>
        </mc:Choice>
        <mc:Fallback>
          <p:pic>
            <p:nvPicPr>
              <p:cNvPr id="13" name="Ink 12"/>
              <p:cNvPicPr/>
              <p:nvPr/>
            </p:nvPicPr>
            <p:blipFill/>
            <p:spPr/>
          </p:pic>
        </mc:Fallback>
      </mc:AlternateContent>
      <mc:AlternateContent xmlns:mc="http://schemas.openxmlformats.org/markup-compatibility/2006">
        <mc:Choice xmlns:p14="http://schemas.microsoft.com/office/powerpoint/2010/main" Requires="p14">
          <p:contentPart p14:bwMode="auto" r:id="rId9">
            <p14:nvContentPartPr>
              <p14:cNvPr id="14" name="Ink 13"/>
              <p14:cNvContentPartPr/>
              <p14:nvPr/>
            </p14:nvContentPartPr>
            <p14:xfrm>
              <a:off x="1875941" y="646299"/>
              <a:ext cx="180" cy="180"/>
            </p14:xfrm>
          </p:contentPart>
        </mc:Choice>
        <mc:Fallback>
          <p:pic>
            <p:nvPicPr>
              <p:cNvPr id="14" name="Ink 13"/>
              <p:cNvPicPr/>
              <p:nvPr/>
            </p:nvPicPr>
            <p:blipFill/>
            <p:spPr/>
          </p:pic>
        </mc:Fallback>
      </mc:AlternateContent>
      <mc:AlternateContent xmlns:mc="http://schemas.openxmlformats.org/markup-compatibility/2006">
        <mc:Choice xmlns:p14="http://schemas.microsoft.com/office/powerpoint/2010/main" Requires="p14">
          <p:contentPart p14:bwMode="auto" r:id="rId10">
            <p14:nvContentPartPr>
              <p14:cNvPr id="15" name="Ink 14"/>
              <p14:cNvContentPartPr/>
              <p14:nvPr/>
            </p14:nvContentPartPr>
            <p14:xfrm>
              <a:off x="1665161" y="634959"/>
              <a:ext cx="210960" cy="22680"/>
            </p14:xfrm>
          </p:contentPart>
        </mc:Choice>
        <mc:Fallback>
          <p:pic>
            <p:nvPicPr>
              <p:cNvPr id="15" name="Ink 14"/>
              <p:cNvPicPr/>
              <p:nvPr/>
            </p:nvPicPr>
            <p:blipFill>
              <a:blip r:embed="rId11"/>
              <a:stretch>
                <a:fillRect/>
              </a:stretch>
            </p:blipFill>
            <p:spPr>
              <a:xfrm>
                <a:off x="1647192" y="599521"/>
                <a:ext cx="246899" cy="93555"/>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p14:cNvContentPartPr/>
              <p14:nvPr/>
            </p14:nvContentPartPr>
            <p14:xfrm>
              <a:off x="6631901" y="825039"/>
              <a:ext cx="714240" cy="594900"/>
            </p14:xfrm>
          </p:contentPart>
        </mc:Choice>
        <mc:Fallback>
          <p:pic>
            <p:nvPicPr>
              <p:cNvPr id="19" name="Ink 18"/>
              <p:cNvPicPr/>
              <p:nvPr/>
            </p:nvPicPr>
            <p:blipFill>
              <a:blip r:embed="rId13"/>
              <a:stretch>
                <a:fillRect/>
              </a:stretch>
            </p:blipFill>
            <p:spPr>
              <a:xfrm>
                <a:off x="6627581" y="820720"/>
                <a:ext cx="722880" cy="60353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p14:cNvContentPartPr/>
              <p14:nvPr/>
            </p14:nvContentPartPr>
            <p14:xfrm>
              <a:off x="6795881" y="725139"/>
              <a:ext cx="482580" cy="938160"/>
            </p14:xfrm>
          </p:contentPart>
        </mc:Choice>
        <mc:Fallback>
          <p:pic>
            <p:nvPicPr>
              <p:cNvPr id="21" name="Ink 20"/>
              <p:cNvPicPr/>
              <p:nvPr/>
            </p:nvPicPr>
            <p:blipFill>
              <a:blip r:embed="rId15"/>
              <a:stretch>
                <a:fillRect/>
              </a:stretch>
            </p:blipFill>
            <p:spPr>
              <a:xfrm>
                <a:off x="6791563" y="720821"/>
                <a:ext cx="491217" cy="946797"/>
              </a:xfrm>
              <a:prstGeom prst="rect">
                <a:avLst/>
              </a:prstGeom>
            </p:spPr>
          </p:pic>
        </mc:Fallback>
      </mc:AlternateContent>
    </p:spTree>
    <p:extLst>
      <p:ext uri="{BB962C8B-B14F-4D97-AF65-F5344CB8AC3E}">
        <p14:creationId xmlns:p14="http://schemas.microsoft.com/office/powerpoint/2010/main" val="117782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p:txBody>
          <a:bodyPr/>
          <a:lstStyle/>
          <a:p>
            <a:r>
              <a:rPr lang="en-US" altLang="en-US"/>
              <a:t>Ancient Greek Women</a:t>
            </a:r>
          </a:p>
        </p:txBody>
      </p:sp>
      <p:sp>
        <p:nvSpPr>
          <p:cNvPr id="163843" name="Table Placeholder 1"/>
          <p:cNvSpPr>
            <a:spLocks noGrp="1" noTextEdit="1"/>
          </p:cNvSpPr>
          <p:nvPr>
            <p:ph type="tbl" idx="1"/>
          </p:nvPr>
        </p:nvSpPr>
        <p:spPr>
          <a:xfrm>
            <a:off x="1933575" y="1606640"/>
            <a:ext cx="8229600" cy="4525963"/>
          </a:xfrm>
        </p:spPr>
      </p:sp>
      <p:pic>
        <p:nvPicPr>
          <p:cNvPr id="163844" name="Picture 4"/>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981200" y="1600200"/>
            <a:ext cx="2693988" cy="4724400"/>
          </a:xfrm>
        </p:spPr>
      </p:pic>
      <p:sp>
        <p:nvSpPr>
          <p:cNvPr id="163845" name="Rectangle 5"/>
          <p:cNvSpPr>
            <a:spLocks noChangeArrowheads="1"/>
          </p:cNvSpPr>
          <p:nvPr/>
        </p:nvSpPr>
        <p:spPr bwMode="auto">
          <a:xfrm>
            <a:off x="5216525" y="205105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CA" altLang="en-US" sz="2400">
                <a:solidFill>
                  <a:srgbClr val="000000"/>
                </a:solidFill>
              </a:rPr>
              <a:t>Discuss what </a:t>
            </a:r>
            <a:r>
              <a:rPr lang="en-CA" altLang="en-US" sz="2400">
                <a:solidFill>
                  <a:srgbClr val="FF0000"/>
                </a:solidFill>
              </a:rPr>
              <a:t>inferences</a:t>
            </a:r>
            <a:r>
              <a:rPr lang="en-CA" altLang="en-US" sz="2400">
                <a:solidFill>
                  <a:srgbClr val="000000"/>
                </a:solidFill>
              </a:rPr>
              <a:t> historians could  make about Greek women based on 10 objects.</a:t>
            </a:r>
          </a:p>
          <a:p>
            <a:pPr lvl="1" eaLnBrk="1" hangingPunct="1">
              <a:spcBef>
                <a:spcPct val="0"/>
              </a:spcBef>
              <a:buNone/>
            </a:pPr>
            <a:endParaRPr lang="en-CA" altLang="en-US" sz="2400">
              <a:solidFill>
                <a:srgbClr val="000000"/>
              </a:solidFill>
            </a:endParaRPr>
          </a:p>
          <a:p>
            <a:pPr lvl="1" eaLnBrk="1" hangingPunct="1">
              <a:spcBef>
                <a:spcPct val="0"/>
              </a:spcBef>
              <a:buNone/>
            </a:pPr>
            <a:r>
              <a:rPr lang="en-CA" altLang="en-US" sz="2400">
                <a:solidFill>
                  <a:srgbClr val="000000"/>
                </a:solidFill>
              </a:rPr>
              <a:t>Divide your inferences into these three categories:</a:t>
            </a:r>
          </a:p>
          <a:p>
            <a:pPr lvl="3" eaLnBrk="1" hangingPunct="1">
              <a:spcBef>
                <a:spcPct val="0"/>
              </a:spcBef>
              <a:buNone/>
            </a:pPr>
            <a:r>
              <a:rPr lang="en-CA" altLang="en-US" sz="2400">
                <a:solidFill>
                  <a:srgbClr val="00FF00"/>
                </a:solidFill>
              </a:rPr>
              <a:t>What is known for certain?</a:t>
            </a:r>
          </a:p>
          <a:p>
            <a:pPr lvl="3" eaLnBrk="1" hangingPunct="1">
              <a:spcBef>
                <a:spcPct val="0"/>
              </a:spcBef>
              <a:buNone/>
            </a:pPr>
            <a:r>
              <a:rPr lang="en-CA" altLang="en-US" sz="2400">
                <a:solidFill>
                  <a:srgbClr val="FFD320"/>
                </a:solidFill>
              </a:rPr>
              <a:t>What is probable?</a:t>
            </a:r>
          </a:p>
          <a:p>
            <a:pPr lvl="3" eaLnBrk="1" hangingPunct="1">
              <a:spcBef>
                <a:spcPct val="0"/>
              </a:spcBef>
              <a:buNone/>
            </a:pPr>
            <a:r>
              <a:rPr lang="en-CA" altLang="en-US" sz="2400">
                <a:solidFill>
                  <a:srgbClr val="FF0000"/>
                </a:solidFill>
              </a:rPr>
              <a:t>What is unsure (you are guessing)?</a:t>
            </a:r>
            <a:endParaRPr lang="en-US" altLang="en-US" sz="2400">
              <a:solidFill>
                <a:srgbClr val="FF0000"/>
              </a:solidFill>
            </a:endParaRPr>
          </a:p>
        </p:txBody>
      </p:sp>
      <p:sp>
        <p:nvSpPr>
          <p:cNvPr id="163846" name="Text Box 6"/>
          <p:cNvSpPr txBox="1">
            <a:spLocks noChangeArrowheads="1"/>
          </p:cNvSpPr>
          <p:nvPr/>
        </p:nvSpPr>
        <p:spPr bwMode="auto">
          <a:xfrm>
            <a:off x="1885950" y="6429376"/>
            <a:ext cx="83248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ts val="450"/>
              </a:spcBef>
              <a:buClr>
                <a:srgbClr val="000000"/>
              </a:buClr>
              <a:buNone/>
            </a:pPr>
            <a:r>
              <a:rPr lang="en-CA" altLang="en-US" sz="1200">
                <a:solidFill>
                  <a:srgbClr val="000000"/>
                </a:solidFill>
              </a:rPr>
              <a:t>“Attributed to the Amasis Painter: Lekythos. (31.11.10)”. Heilbrunn Timeline of Art History. Metropolitan Museum of Art. 2000-. </a:t>
            </a:r>
            <a:r>
              <a:rPr lang="en-CA" altLang="en-US" sz="1200">
                <a:solidFill>
                  <a:srgbClr val="009999"/>
                </a:solidFill>
              </a:rPr>
              <a:t>http://metmuseum.org/toah/works-of-art/31.11.10</a:t>
            </a:r>
            <a:r>
              <a:rPr lang="en-CA" altLang="en-US" sz="1200">
                <a:solidFill>
                  <a:srgbClr val="000000"/>
                </a:solidFill>
              </a:rPr>
              <a:t> (July 10, 2012).</a:t>
            </a:r>
          </a:p>
          <a:p>
            <a:pPr eaLnBrk="1" hangingPunct="1">
              <a:spcBef>
                <a:spcPct val="50000"/>
              </a:spcBef>
              <a:buNone/>
            </a:pPr>
            <a:endParaRPr lang="en-US" altLang="en-US" sz="1200">
              <a:solidFill>
                <a:srgbClr val="000000"/>
              </a:solidFill>
            </a:endParaRPr>
          </a:p>
        </p:txBody>
      </p:sp>
    </p:spTree>
    <p:extLst>
      <p:ext uri="{BB962C8B-B14F-4D97-AF65-F5344CB8AC3E}">
        <p14:creationId xmlns:p14="http://schemas.microsoft.com/office/powerpoint/2010/main" val="238252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904" y="490810"/>
            <a:ext cx="3797807" cy="614121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pPr marL="0" indent="0">
              <a:buNone/>
            </a:pPr>
            <a:r>
              <a:rPr lang="en-CA" sz="2000" b="1" dirty="0"/>
              <a:t>1876 – 2015 Timeline: Gaining Rights for Aboriginal Canadians</a:t>
            </a:r>
          </a:p>
          <a:p>
            <a:r>
              <a:rPr lang="en-CA" sz="2000" dirty="0"/>
              <a:t>For each event/date, students identify which of the 6 themes it relates to:</a:t>
            </a:r>
          </a:p>
          <a:p>
            <a:pPr marL="457200" indent="-457200">
              <a:buAutoNum type="arabicPeriod"/>
            </a:pPr>
            <a:r>
              <a:rPr lang="en-CA" sz="2000" dirty="0"/>
              <a:t>Significance – results in change</a:t>
            </a:r>
          </a:p>
          <a:p>
            <a:pPr marL="457200" indent="-457200">
              <a:buAutoNum type="arabicPeriod"/>
            </a:pPr>
            <a:r>
              <a:rPr lang="en-CA" sz="2000" dirty="0"/>
              <a:t>Agency – improvements made by individuals, groups or organizations</a:t>
            </a:r>
          </a:p>
          <a:p>
            <a:pPr marL="457200" indent="-457200">
              <a:buAutoNum type="arabicPeriod"/>
            </a:pPr>
            <a:r>
              <a:rPr lang="en-CA" sz="2000" dirty="0"/>
              <a:t>Continuity – more of the same</a:t>
            </a:r>
          </a:p>
          <a:p>
            <a:pPr marL="457200" indent="-457200">
              <a:buAutoNum type="arabicPeriod"/>
            </a:pPr>
            <a:r>
              <a:rPr lang="en-CA" sz="2000" dirty="0"/>
              <a:t>Perspectives/views</a:t>
            </a:r>
          </a:p>
          <a:p>
            <a:pPr marL="457200" indent="-457200">
              <a:buAutoNum type="arabicPeriod"/>
            </a:pPr>
            <a:r>
              <a:rPr lang="en-CA" sz="2000" dirty="0"/>
              <a:t>Health of the relationship between people in Canada</a:t>
            </a:r>
          </a:p>
          <a:p>
            <a:pPr marL="457200" indent="-457200">
              <a:buAutoNum type="arabicPeriod"/>
            </a:pPr>
            <a:r>
              <a:rPr lang="en-CA" sz="2000" dirty="0"/>
              <a:t>Identity/citizenship</a:t>
            </a:r>
          </a:p>
          <a:p>
            <a:endParaRPr lang="en-CA" sz="2000" dirty="0"/>
          </a:p>
          <a:p>
            <a:r>
              <a:rPr lang="en-CA" sz="2000" dirty="0"/>
              <a:t>Then they choose the best example (most fitting) for each theme and explain the connection.</a:t>
            </a:r>
          </a:p>
          <a:p>
            <a:endParaRPr lang="en-CA" sz="2000" dirty="0"/>
          </a:p>
          <a:p>
            <a:r>
              <a:rPr lang="en-CA" sz="2000" dirty="0"/>
              <a:t>This activity would be better with a guiding question, such as “What would be the most appropriate way to describe the process of gaining rights for Aboriginal Canadians?”</a:t>
            </a:r>
          </a:p>
          <a:p>
            <a:pPr lvl="1"/>
            <a:r>
              <a:rPr lang="en-CA" sz="2000" dirty="0">
                <a:solidFill>
                  <a:srgbClr val="FF0000"/>
                </a:solidFill>
              </a:rPr>
              <a:t>Need follow-up 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157" y="1629103"/>
            <a:ext cx="6617292" cy="3238655"/>
          </a:xfrm>
          <a:prstGeom prst="rect">
            <a:avLst/>
          </a:prstGeom>
        </p:spPr>
      </p:pic>
    </p:spTree>
    <p:extLst>
      <p:ext uri="{BB962C8B-B14F-4D97-AF65-F5344CB8AC3E}">
        <p14:creationId xmlns:p14="http://schemas.microsoft.com/office/powerpoint/2010/main" val="399639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rgbClr val="92D05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Helpful Tools</a:t>
            </a:r>
          </a:p>
        </p:txBody>
      </p:sp>
      <p:sp>
        <p:nvSpPr>
          <p:cNvPr id="3" name="Content Placeholder 2"/>
          <p:cNvSpPr>
            <a:spLocks noGrp="1"/>
          </p:cNvSpPr>
          <p:nvPr>
            <p:ph idx="1"/>
          </p:nvPr>
        </p:nvSpPr>
        <p:spPr/>
        <p:txBody>
          <a:bodyPr>
            <a:normAutofit fontScale="85000" lnSpcReduction="10000"/>
          </a:bodyPr>
          <a:lstStyle/>
          <a:p>
            <a:r>
              <a:rPr lang="en-CA" dirty="0"/>
              <a:t>A course question</a:t>
            </a:r>
          </a:p>
          <a:p>
            <a:pPr lvl="1"/>
            <a:r>
              <a:rPr lang="en-CA" dirty="0" err="1"/>
              <a:t>Eg</a:t>
            </a:r>
            <a:r>
              <a:rPr lang="en-CA" dirty="0"/>
              <a:t>., CHY4U: how did we get here?</a:t>
            </a:r>
          </a:p>
          <a:p>
            <a:r>
              <a:rPr lang="en-CA" dirty="0"/>
              <a:t>Unit questions</a:t>
            </a:r>
          </a:p>
          <a:p>
            <a:pPr lvl="1"/>
            <a:r>
              <a:rPr lang="en-CA" dirty="0"/>
              <a:t>What were they thinking?</a:t>
            </a:r>
          </a:p>
          <a:p>
            <a:pPr lvl="1"/>
            <a:r>
              <a:rPr lang="en-CA" dirty="0"/>
              <a:t>What is worth fighting for?</a:t>
            </a:r>
          </a:p>
          <a:p>
            <a:pPr lvl="1"/>
            <a:r>
              <a:rPr lang="en-CA" dirty="0"/>
              <a:t>How was the world reshaped?</a:t>
            </a:r>
          </a:p>
          <a:p>
            <a:pPr lvl="1"/>
            <a:r>
              <a:rPr lang="en-CA" dirty="0"/>
              <a:t>Are we any better?</a:t>
            </a:r>
          </a:p>
          <a:p>
            <a:r>
              <a:rPr lang="en-CA" dirty="0"/>
              <a:t>Frequent feedback (from teacher, peers, self) – Google classroom or a journal</a:t>
            </a:r>
          </a:p>
          <a:p>
            <a:r>
              <a:rPr lang="en-CA" dirty="0"/>
              <a:t>3 part-lesson format</a:t>
            </a:r>
          </a:p>
          <a:p>
            <a:pPr lvl="1"/>
            <a:r>
              <a:rPr lang="en-CA" dirty="0"/>
              <a:t>Images / maps as minds on</a:t>
            </a:r>
          </a:p>
          <a:p>
            <a:r>
              <a:rPr lang="en-CA" dirty="0"/>
              <a:t>Sitting in groups/pods</a:t>
            </a:r>
          </a:p>
          <a:p>
            <a:r>
              <a:rPr lang="en-CA" dirty="0"/>
              <a:t>Using white boards or chart paper</a:t>
            </a:r>
          </a:p>
          <a:p>
            <a:pPr marL="0" indent="0">
              <a:buNone/>
            </a:pPr>
            <a:endParaRPr lang="en-CA" dirty="0"/>
          </a:p>
          <a:p>
            <a:pPr marL="0" indent="0">
              <a:buNone/>
            </a:pPr>
            <a:endParaRPr lang="en-CA" dirty="0"/>
          </a:p>
        </p:txBody>
      </p:sp>
    </p:spTree>
    <p:extLst>
      <p:ext uri="{BB962C8B-B14F-4D97-AF65-F5344CB8AC3E}">
        <p14:creationId xmlns:p14="http://schemas.microsoft.com/office/powerpoint/2010/main" val="235111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rgbClr val="92D05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Fears Addressed</a:t>
            </a:r>
          </a:p>
        </p:txBody>
      </p:sp>
      <p:sp>
        <p:nvSpPr>
          <p:cNvPr id="3" name="Content Placeholder 2"/>
          <p:cNvSpPr>
            <a:spLocks noGrp="1"/>
          </p:cNvSpPr>
          <p:nvPr>
            <p:ph idx="1"/>
          </p:nvPr>
        </p:nvSpPr>
        <p:spPr/>
        <p:txBody>
          <a:bodyPr/>
          <a:lstStyle/>
          <a:p>
            <a:r>
              <a:rPr lang="en-CA" dirty="0"/>
              <a:t>Losing control</a:t>
            </a:r>
          </a:p>
          <a:p>
            <a:pPr lvl="1"/>
            <a:r>
              <a:rPr lang="en-CA" dirty="0"/>
              <a:t>Neat little rows and quiet students make me nervous = disengaged</a:t>
            </a:r>
          </a:p>
          <a:p>
            <a:r>
              <a:rPr lang="en-CA" dirty="0"/>
              <a:t>Not having structure</a:t>
            </a:r>
          </a:p>
          <a:p>
            <a:pPr lvl="1"/>
            <a:r>
              <a:rPr lang="en-CA" dirty="0"/>
              <a:t>Increase students’ freedom (more in grade 12 than grade 10)</a:t>
            </a:r>
          </a:p>
          <a:p>
            <a:r>
              <a:rPr lang="en-CA" dirty="0"/>
              <a:t>Noise</a:t>
            </a:r>
          </a:p>
          <a:p>
            <a:pPr lvl="1"/>
            <a:r>
              <a:rPr lang="en-CA" dirty="0"/>
              <a:t>It’s productive participation</a:t>
            </a:r>
          </a:p>
          <a:p>
            <a:r>
              <a:rPr lang="en-CA" dirty="0"/>
              <a:t>Not knowing the answer</a:t>
            </a:r>
          </a:p>
          <a:p>
            <a:pPr lvl="1"/>
            <a:r>
              <a:rPr lang="en-CA" dirty="0"/>
              <a:t>You don’t have to – you all explore together and multiple answers are often possible (avoids a lot of multiple choice recall)</a:t>
            </a:r>
          </a:p>
        </p:txBody>
      </p:sp>
    </p:spTree>
    <p:extLst>
      <p:ext uri="{BB962C8B-B14F-4D97-AF65-F5344CB8AC3E}">
        <p14:creationId xmlns:p14="http://schemas.microsoft.com/office/powerpoint/2010/main" val="406384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2000">
              <a:srgbClr val="92D050"/>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My Personal Challenges</a:t>
            </a:r>
          </a:p>
        </p:txBody>
      </p:sp>
      <p:sp>
        <p:nvSpPr>
          <p:cNvPr id="3" name="Content Placeholder 2"/>
          <p:cNvSpPr>
            <a:spLocks noGrp="1"/>
          </p:cNvSpPr>
          <p:nvPr>
            <p:ph idx="1"/>
          </p:nvPr>
        </p:nvSpPr>
        <p:spPr/>
        <p:txBody>
          <a:bodyPr>
            <a:normAutofit lnSpcReduction="10000"/>
          </a:bodyPr>
          <a:lstStyle/>
          <a:p>
            <a:r>
              <a:rPr lang="en-CA" dirty="0"/>
              <a:t>Getting kids to develop good inquiry questions</a:t>
            </a:r>
          </a:p>
          <a:p>
            <a:r>
              <a:rPr lang="en-CA" dirty="0"/>
              <a:t>Minimize or get rid of multiple choice questions on tests</a:t>
            </a:r>
          </a:p>
          <a:p>
            <a:r>
              <a:rPr lang="en-CA" dirty="0"/>
              <a:t>Have all open book tests</a:t>
            </a:r>
          </a:p>
          <a:p>
            <a:pPr lvl="1"/>
            <a:r>
              <a:rPr lang="en-CA" dirty="0"/>
              <a:t>Forces me to ask really open-ended questions that require thinking</a:t>
            </a:r>
          </a:p>
          <a:p>
            <a:pPr lvl="1"/>
            <a:r>
              <a:rPr lang="en-CA" dirty="0"/>
              <a:t>Forces students to take good notes and invest in the unit because they can’t use their textbook</a:t>
            </a:r>
          </a:p>
          <a:p>
            <a:pPr lvl="1"/>
            <a:r>
              <a:rPr lang="en-CA" dirty="0"/>
              <a:t>Students have felt engaged by the questions</a:t>
            </a:r>
          </a:p>
          <a:p>
            <a:r>
              <a:rPr lang="en-CA" dirty="0"/>
              <a:t>In the future I’d like to try a test-less semester</a:t>
            </a:r>
          </a:p>
          <a:p>
            <a:r>
              <a:rPr lang="en-CA" dirty="0"/>
              <a:t>Group work tests (new primary source given to a group to examine for 10 minutes; individual follow-up [test or assessment] then occurs).</a:t>
            </a:r>
          </a:p>
          <a:p>
            <a:endParaRPr lang="en-CA" dirty="0"/>
          </a:p>
        </p:txBody>
      </p:sp>
    </p:spTree>
    <p:extLst>
      <p:ext uri="{BB962C8B-B14F-4D97-AF65-F5344CB8AC3E}">
        <p14:creationId xmlns:p14="http://schemas.microsoft.com/office/powerpoint/2010/main" val="219990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Try an Inquiry (not a historical one)</a:t>
            </a:r>
          </a:p>
        </p:txBody>
      </p:sp>
      <p:sp>
        <p:nvSpPr>
          <p:cNvPr id="3" name="Content Placeholder 2"/>
          <p:cNvSpPr>
            <a:spLocks noGrp="1"/>
          </p:cNvSpPr>
          <p:nvPr>
            <p:ph idx="1"/>
          </p:nvPr>
        </p:nvSpPr>
        <p:spPr/>
        <p:txBody>
          <a:bodyPr/>
          <a:lstStyle/>
          <a:p>
            <a:r>
              <a:rPr lang="en-CA" dirty="0"/>
              <a:t>The </a:t>
            </a:r>
            <a:r>
              <a:rPr lang="en-CA" dirty="0">
                <a:hlinkClick r:id="rId2"/>
              </a:rPr>
              <a:t>world</a:t>
            </a:r>
            <a:r>
              <a:rPr lang="en-CA" dirty="0"/>
              <a:t> seems like a good place to start an inquiry. </a:t>
            </a:r>
          </a:p>
        </p:txBody>
      </p:sp>
    </p:spTree>
    <p:extLst>
      <p:ext uri="{BB962C8B-B14F-4D97-AF65-F5344CB8AC3E}">
        <p14:creationId xmlns:p14="http://schemas.microsoft.com/office/powerpoint/2010/main" val="1884106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92D050"/>
            </a:gs>
            <a:gs pos="91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CA" altLang="en-US"/>
              <a:t>Next Step</a:t>
            </a:r>
          </a:p>
        </p:txBody>
      </p:sp>
      <p:sp>
        <p:nvSpPr>
          <p:cNvPr id="173059" name="Content Placeholder 2"/>
          <p:cNvSpPr>
            <a:spLocks noGrp="1"/>
          </p:cNvSpPr>
          <p:nvPr>
            <p:ph idx="1"/>
          </p:nvPr>
        </p:nvSpPr>
        <p:spPr/>
        <p:txBody>
          <a:bodyPr/>
          <a:lstStyle/>
          <a:p>
            <a:pPr marL="0" indent="0" algn="ctr">
              <a:buNone/>
            </a:pPr>
            <a:endParaRPr lang="en-CA" altLang="en-US">
              <a:latin typeface="Arial Black" panose="020B0A04020102020204" pitchFamily="34" charset="0"/>
            </a:endParaRPr>
          </a:p>
          <a:p>
            <a:pPr marL="0" indent="0" algn="ctr">
              <a:buNone/>
            </a:pPr>
            <a:endParaRPr lang="en-CA" altLang="en-US">
              <a:latin typeface="Arial Black" panose="020B0A04020102020204" pitchFamily="34" charset="0"/>
            </a:endParaRPr>
          </a:p>
          <a:p>
            <a:pPr marL="0" indent="0" algn="ctr">
              <a:buNone/>
            </a:pPr>
            <a:r>
              <a:rPr lang="en-CA" altLang="en-US">
                <a:latin typeface="Arial Black" panose="020B0A04020102020204" pitchFamily="34" charset="0"/>
              </a:rPr>
              <a:t>Go forth and stand on the side of your class!</a:t>
            </a:r>
          </a:p>
        </p:txBody>
      </p:sp>
    </p:spTree>
    <p:extLst>
      <p:ext uri="{BB962C8B-B14F-4D97-AF65-F5344CB8AC3E}">
        <p14:creationId xmlns:p14="http://schemas.microsoft.com/office/powerpoint/2010/main" val="253883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92D050"/>
            </a:gs>
            <a:gs pos="91000">
              <a:schemeClr val="accent6"/>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HTCs = Historical Thinking Concepts</a:t>
            </a:r>
          </a:p>
        </p:txBody>
      </p:sp>
      <p:sp>
        <p:nvSpPr>
          <p:cNvPr id="3" name="Content Placeholder 2"/>
          <p:cNvSpPr>
            <a:spLocks noGrp="1"/>
          </p:cNvSpPr>
          <p:nvPr>
            <p:ph idx="1"/>
          </p:nvPr>
        </p:nvSpPr>
        <p:spPr/>
        <p:txBody>
          <a:bodyPr/>
          <a:lstStyle/>
          <a:p>
            <a:r>
              <a:rPr lang="en-CA" dirty="0"/>
              <a:t>They are the everyday vocabulary of my class</a:t>
            </a:r>
          </a:p>
          <a:p>
            <a:r>
              <a:rPr lang="en-CA" dirty="0"/>
              <a:t>From day one of the course</a:t>
            </a:r>
          </a:p>
          <a:p>
            <a:r>
              <a:rPr lang="en-CA" dirty="0"/>
              <a:t>They lend themselves naturally to critical thinking and inquiry</a:t>
            </a:r>
          </a:p>
          <a:p>
            <a:pPr lvl="1"/>
            <a:r>
              <a:rPr lang="en-CA" dirty="0"/>
              <a:t>Therefore, </a:t>
            </a:r>
            <a:r>
              <a:rPr lang="en-CA" b="1" dirty="0"/>
              <a:t>strand A </a:t>
            </a:r>
            <a:r>
              <a:rPr lang="en-CA" dirty="0"/>
              <a:t>is woven into everything I do:</a:t>
            </a:r>
          </a:p>
          <a:p>
            <a:pPr lvl="2"/>
            <a:r>
              <a:rPr lang="en-CA" dirty="0"/>
              <a:t>Assessment as and for learning</a:t>
            </a:r>
          </a:p>
          <a:p>
            <a:pPr lvl="2"/>
            <a:r>
              <a:rPr lang="en-CA" dirty="0"/>
              <a:t>Daily activities</a:t>
            </a:r>
          </a:p>
          <a:p>
            <a:pPr lvl="2"/>
            <a:r>
              <a:rPr lang="en-CA" dirty="0"/>
              <a:t>Assessment of learning</a:t>
            </a:r>
          </a:p>
          <a:p>
            <a:pPr lvl="3"/>
            <a:r>
              <a:rPr lang="en-CA" dirty="0"/>
              <a:t>Unit assignments</a:t>
            </a:r>
          </a:p>
          <a:p>
            <a:pPr lvl="3"/>
            <a:r>
              <a:rPr lang="en-CA" dirty="0"/>
              <a:t>Tests/quizzes</a:t>
            </a:r>
          </a:p>
          <a:p>
            <a:pPr lvl="2"/>
            <a:r>
              <a:rPr lang="en-CA" dirty="0"/>
              <a:t>Course culminating assignment and exam		</a:t>
            </a:r>
          </a:p>
          <a:p>
            <a:pPr lvl="2"/>
            <a:endParaRPr lang="en-CA" dirty="0"/>
          </a:p>
        </p:txBody>
      </p:sp>
      <p:cxnSp>
        <p:nvCxnSpPr>
          <p:cNvPr id="5" name="Straight Arrow Connector 4"/>
          <p:cNvCxnSpPr/>
          <p:nvPr/>
        </p:nvCxnSpPr>
        <p:spPr>
          <a:xfrm flipV="1">
            <a:off x="6746966" y="5101046"/>
            <a:ext cx="2103120" cy="542109"/>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59091" y="4532811"/>
            <a:ext cx="2377440" cy="1569660"/>
          </a:xfrm>
          <a:prstGeom prst="rect">
            <a:avLst/>
          </a:prstGeom>
          <a:noFill/>
        </p:spPr>
        <p:txBody>
          <a:bodyPr wrap="square" rtlCol="0">
            <a:spAutoFit/>
          </a:bodyPr>
          <a:lstStyle/>
          <a:p>
            <a:r>
              <a:rPr lang="en-CA" sz="3200" dirty="0"/>
              <a:t>Technically, design down starts here</a:t>
            </a:r>
          </a:p>
        </p:txBody>
      </p:sp>
    </p:spTree>
    <p:extLst>
      <p:ext uri="{BB962C8B-B14F-4D97-AF65-F5344CB8AC3E}">
        <p14:creationId xmlns:p14="http://schemas.microsoft.com/office/powerpoint/2010/main" val="239133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9376" y="3144838"/>
            <a:ext cx="1882775" cy="12239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rgbClr val="000000"/>
                </a:solidFill>
              </a:rPr>
              <a:t>(Primary) Evidence</a:t>
            </a:r>
          </a:p>
        </p:txBody>
      </p:sp>
      <p:sp>
        <p:nvSpPr>
          <p:cNvPr id="3" name="Rectangle 2"/>
          <p:cNvSpPr/>
          <p:nvPr/>
        </p:nvSpPr>
        <p:spPr>
          <a:xfrm>
            <a:off x="7969251" y="2898776"/>
            <a:ext cx="1857375" cy="11969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rgbClr val="000000"/>
                </a:solidFill>
              </a:rPr>
              <a:t>Continuity and Change</a:t>
            </a:r>
          </a:p>
        </p:txBody>
      </p:sp>
      <p:sp>
        <p:nvSpPr>
          <p:cNvPr id="4" name="Rectangle 3"/>
          <p:cNvSpPr/>
          <p:nvPr/>
        </p:nvSpPr>
        <p:spPr>
          <a:xfrm>
            <a:off x="6781800" y="4652964"/>
            <a:ext cx="2071688" cy="1290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rgbClr val="000000"/>
                </a:solidFill>
              </a:rPr>
              <a:t>Ethical Dimensions of History</a:t>
            </a:r>
          </a:p>
        </p:txBody>
      </p:sp>
      <p:sp>
        <p:nvSpPr>
          <p:cNvPr id="6" name="Rectangle 5"/>
          <p:cNvSpPr/>
          <p:nvPr/>
        </p:nvSpPr>
        <p:spPr>
          <a:xfrm>
            <a:off x="3387726" y="4684714"/>
            <a:ext cx="2125663" cy="12906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rgbClr val="000000"/>
                </a:solidFill>
              </a:rPr>
              <a:t>Historical Perspectives</a:t>
            </a:r>
          </a:p>
        </p:txBody>
      </p:sp>
      <p:sp>
        <p:nvSpPr>
          <p:cNvPr id="7" name="Rectangle 6"/>
          <p:cNvSpPr/>
          <p:nvPr/>
        </p:nvSpPr>
        <p:spPr>
          <a:xfrm>
            <a:off x="2068514" y="2662238"/>
            <a:ext cx="1762125" cy="13589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rgbClr val="000000"/>
                </a:solidFill>
              </a:rPr>
              <a:t>Causes and Consequences</a:t>
            </a:r>
          </a:p>
        </p:txBody>
      </p:sp>
      <p:sp>
        <p:nvSpPr>
          <p:cNvPr id="8" name="Rectangle 7"/>
          <p:cNvSpPr/>
          <p:nvPr/>
        </p:nvSpPr>
        <p:spPr>
          <a:xfrm>
            <a:off x="5165725" y="1404939"/>
            <a:ext cx="1879600" cy="11953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000" dirty="0">
                <a:solidFill>
                  <a:schemeClr val="tx1"/>
                </a:solidFill>
              </a:rPr>
              <a:t>Historical Significance</a:t>
            </a:r>
          </a:p>
        </p:txBody>
      </p:sp>
      <p:cxnSp>
        <p:nvCxnSpPr>
          <p:cNvPr id="10" name="Straight Arrow Connector 9"/>
          <p:cNvCxnSpPr/>
          <p:nvPr/>
        </p:nvCxnSpPr>
        <p:spPr>
          <a:xfrm>
            <a:off x="4117976" y="3297238"/>
            <a:ext cx="73501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4260851" y="3925889"/>
            <a:ext cx="669925" cy="6064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537" name="Straight Arrow Connector 12"/>
          <p:cNvCxnSpPr>
            <a:cxnSpLocks noChangeShapeType="1"/>
          </p:cNvCxnSpPr>
          <p:nvPr/>
        </p:nvCxnSpPr>
        <p:spPr bwMode="auto">
          <a:xfrm>
            <a:off x="6100763" y="2662239"/>
            <a:ext cx="0" cy="396875"/>
          </a:xfrm>
          <a:prstGeom prst="straightConnector1">
            <a:avLst/>
          </a:prstGeom>
          <a:noFill/>
          <a:ln w="12700">
            <a:solidFill>
              <a:schemeClr val="accent1"/>
            </a:solidFill>
            <a:round/>
            <a:headEnd type="arrow" w="med" len="med"/>
            <a:tailEnd type="arrow" w="med" len="med"/>
          </a:ln>
        </p:spPr>
      </p:cxnSp>
      <p:cxnSp>
        <p:nvCxnSpPr>
          <p:cNvPr id="14" name="Straight Arrow Connector 13"/>
          <p:cNvCxnSpPr/>
          <p:nvPr/>
        </p:nvCxnSpPr>
        <p:spPr>
          <a:xfrm flipV="1">
            <a:off x="8585200" y="4198939"/>
            <a:ext cx="279400" cy="3762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054851" y="4059239"/>
            <a:ext cx="627063" cy="515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713" name="Rectangle 30"/>
          <p:cNvSpPr>
            <a:spLocks noGrp="1"/>
          </p:cNvSpPr>
          <p:nvPr>
            <p:ph type="title" idx="4294967295"/>
          </p:nvPr>
        </p:nvSpPr>
        <p:spPr>
          <a:xfrm>
            <a:off x="692195" y="269875"/>
            <a:ext cx="10345919" cy="1073151"/>
          </a:xfrm>
          <a:ln>
            <a:solidFill>
              <a:srgbClr val="000000"/>
            </a:solidFill>
          </a:ln>
        </p:spPr>
        <p:style>
          <a:lnRef idx="3">
            <a:schemeClr val="lt1"/>
          </a:lnRef>
          <a:fillRef idx="1">
            <a:schemeClr val="accent6"/>
          </a:fillRef>
          <a:effectRef idx="1">
            <a:schemeClr val="accent6"/>
          </a:effectRef>
          <a:fontRef idx="minor">
            <a:schemeClr val="lt1"/>
          </a:fontRef>
        </p:style>
        <p:txBody>
          <a:bodyPr>
            <a:normAutofit/>
          </a:bodyPr>
          <a:lstStyle/>
          <a:p>
            <a:pPr eaLnBrk="1" hangingPunct="1">
              <a:defRPr/>
            </a:pPr>
            <a:r>
              <a:rPr lang="en-US" dirty="0">
                <a:solidFill>
                  <a:srgbClr val="000000"/>
                </a:solidFill>
                <a:latin typeface="+mj-lt"/>
              </a:rPr>
              <a:t>			HTC Concept Integration</a:t>
            </a:r>
            <a:endParaRPr lang="en-US" sz="3600" dirty="0">
              <a:solidFill>
                <a:srgbClr val="000000"/>
              </a:solidFill>
              <a:latin typeface="+mj-lt"/>
            </a:endParaRPr>
          </a:p>
        </p:txBody>
      </p:sp>
      <p:cxnSp>
        <p:nvCxnSpPr>
          <p:cNvPr id="19" name="Straight Arrow Connector 18"/>
          <p:cNvCxnSpPr/>
          <p:nvPr/>
        </p:nvCxnSpPr>
        <p:spPr>
          <a:xfrm>
            <a:off x="7194550" y="3490913"/>
            <a:ext cx="482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367588" y="2220914"/>
            <a:ext cx="628650" cy="515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167063" y="4198939"/>
            <a:ext cx="328612" cy="3381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730876" y="5330825"/>
            <a:ext cx="62706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4056063" y="2220913"/>
            <a:ext cx="842962" cy="3794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84695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Google Say?</a:t>
            </a:r>
          </a:p>
        </p:txBody>
      </p:sp>
      <p:pic>
        <p:nvPicPr>
          <p:cNvPr id="4" name="Content Placeholder 3"/>
          <p:cNvPicPr>
            <a:picLocks noGrp="1" noChangeAspect="1"/>
          </p:cNvPicPr>
          <p:nvPr>
            <p:ph idx="1"/>
          </p:nvPr>
        </p:nvPicPr>
        <p:blipFill>
          <a:blip r:embed="rId2"/>
          <a:stretch>
            <a:fillRect/>
          </a:stretch>
        </p:blipFill>
        <p:spPr>
          <a:xfrm>
            <a:off x="2523017" y="1587062"/>
            <a:ext cx="7394027" cy="4929351"/>
          </a:xfrm>
          <a:prstGeom prst="rect">
            <a:avLst/>
          </a:prstGeom>
        </p:spPr>
      </p:pic>
      <p:sp>
        <p:nvSpPr>
          <p:cNvPr id="3" name="Speech Bubble: Rectangle 2"/>
          <p:cNvSpPr/>
          <p:nvPr/>
        </p:nvSpPr>
        <p:spPr>
          <a:xfrm rot="20544905">
            <a:off x="604345" y="2664372"/>
            <a:ext cx="2391103" cy="13768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Chris Meyer, science guru at my school, says: “teaching is not presenting”</a:t>
            </a:r>
          </a:p>
        </p:txBody>
      </p:sp>
    </p:spTree>
    <p:extLst>
      <p:ext uri="{BB962C8B-B14F-4D97-AF65-F5344CB8AC3E}">
        <p14:creationId xmlns:p14="http://schemas.microsoft.com/office/powerpoint/2010/main" val="97094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4"/>
          <p:cNvSpPr>
            <a:spLocks noGrp="1"/>
          </p:cNvSpPr>
          <p:nvPr>
            <p:ph type="title"/>
          </p:nvPr>
        </p:nvSpPr>
        <p:spPr/>
        <p:txBody>
          <a:bodyPr/>
          <a:lstStyle/>
          <a:p>
            <a:pPr eaLnBrk="1" hangingPunct="1"/>
            <a:r>
              <a:rPr lang="en-US" altLang="en-US" dirty="0"/>
              <a:t>Inquiry Skills – Not Necessarily in Order</a:t>
            </a:r>
          </a:p>
        </p:txBody>
      </p:sp>
      <p:graphicFrame>
        <p:nvGraphicFramePr>
          <p:cNvPr id="73768" name="Group 40"/>
          <p:cNvGraphicFramePr>
            <a:graphicFrameLocks noGrp="1"/>
          </p:cNvGraphicFramePr>
          <p:nvPr>
            <p:ph idx="1"/>
          </p:nvPr>
        </p:nvGraphicFramePr>
        <p:xfrm>
          <a:off x="1981200" y="1293813"/>
          <a:ext cx="7380288" cy="4691168"/>
        </p:xfrm>
        <a:graphic>
          <a:graphicData uri="http://schemas.openxmlformats.org/drawingml/2006/table">
            <a:tbl>
              <a:tblPr/>
              <a:tblGrid>
                <a:gridCol w="7380288">
                  <a:extLst>
                    <a:ext uri="{9D8B030D-6E8A-4147-A177-3AD203B41FA5}">
                      <a16:colId xmlns:a16="http://schemas.microsoft.com/office/drawing/2014/main" val="20000"/>
                    </a:ext>
                  </a:extLst>
                </a:gridCol>
              </a:tblGrid>
              <a:tr h="1078988">
                <a:tc>
                  <a:txBody>
                    <a:bodyPr/>
                    <a:lstStyle>
                      <a:lvl1pPr algn="l">
                        <a:spcBef>
                          <a:spcPct val="20000"/>
                        </a:spcBef>
                        <a:buFont typeface="Arial" charset="0"/>
                        <a:defRPr sz="2800">
                          <a:solidFill>
                            <a:schemeClr val="tx1"/>
                          </a:solidFill>
                          <a:latin typeface="Calibri" pitchFamily="34" charset="0"/>
                        </a:defRPr>
                      </a:lvl1pPr>
                      <a:lvl2pPr algn="l">
                        <a:spcBef>
                          <a:spcPct val="20000"/>
                        </a:spcBef>
                        <a:buFont typeface="Arial" charset="0"/>
                        <a:defRPr sz="2400">
                          <a:solidFill>
                            <a:schemeClr val="tx1"/>
                          </a:solidFill>
                          <a:latin typeface="Calibri" pitchFamily="34" charset="0"/>
                        </a:defRPr>
                      </a:lvl2pPr>
                      <a:lvl3pPr algn="l">
                        <a:spcBef>
                          <a:spcPct val="20000"/>
                        </a:spcBef>
                        <a:buFont typeface="Arial" charset="0"/>
                        <a:defRPr sz="2000">
                          <a:solidFill>
                            <a:schemeClr val="tx1"/>
                          </a:solidFill>
                          <a:latin typeface="Calibri" pitchFamily="34" charset="0"/>
                        </a:defRPr>
                      </a:lvl3pPr>
                      <a:lvl4pPr algn="l">
                        <a:spcBef>
                          <a:spcPct val="20000"/>
                        </a:spcBef>
                        <a:buFont typeface="Arial" charset="0"/>
                        <a:defRPr>
                          <a:solidFill>
                            <a:schemeClr val="tx1"/>
                          </a:solidFill>
                          <a:latin typeface="Calibri" pitchFamily="34" charset="0"/>
                        </a:defRPr>
                      </a:lvl4pPr>
                      <a:lvl5pPr algn="l">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3600" b="0" i="0" u="none" strike="noStrike" cap="none" normalizeH="0" baseline="0" dirty="0">
                          <a:ln>
                            <a:noFill/>
                          </a:ln>
                          <a:solidFill>
                            <a:srgbClr val="00B050"/>
                          </a:solidFill>
                          <a:effectLst/>
                          <a:latin typeface="Calibri" pitchFamily="34" charset="0"/>
                        </a:rPr>
                        <a:t>Formulating questions</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en-US" sz="2400" b="0" i="0" u="none" strike="noStrike" cap="none" normalizeH="0" baseline="0" dirty="0">
                        <a:ln>
                          <a:noFill/>
                        </a:ln>
                        <a:solidFill>
                          <a:schemeClr val="tx1"/>
                        </a:solidFill>
                        <a:effectLst/>
                        <a:latin typeface="Calibri"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28">
                <a:tc>
                  <a:txBody>
                    <a:bodyPr/>
                    <a:lstStyle>
                      <a:lvl1pPr algn="l">
                        <a:spcBef>
                          <a:spcPct val="20000"/>
                        </a:spcBef>
                        <a:buFont typeface="Arial" charset="0"/>
                        <a:defRPr sz="2800">
                          <a:solidFill>
                            <a:schemeClr val="tx1"/>
                          </a:solidFill>
                          <a:latin typeface="Calibri" pitchFamily="34" charset="0"/>
                        </a:defRPr>
                      </a:lvl1pPr>
                      <a:lvl2pPr algn="l">
                        <a:spcBef>
                          <a:spcPct val="20000"/>
                        </a:spcBef>
                        <a:buFont typeface="Arial" charset="0"/>
                        <a:defRPr sz="2400">
                          <a:solidFill>
                            <a:schemeClr val="tx1"/>
                          </a:solidFill>
                          <a:latin typeface="Calibri" pitchFamily="34" charset="0"/>
                        </a:defRPr>
                      </a:lvl2pPr>
                      <a:lvl3pPr algn="l">
                        <a:spcBef>
                          <a:spcPct val="20000"/>
                        </a:spcBef>
                        <a:buFont typeface="Arial" charset="0"/>
                        <a:defRPr sz="2000">
                          <a:solidFill>
                            <a:schemeClr val="tx1"/>
                          </a:solidFill>
                          <a:latin typeface="Calibri" pitchFamily="34" charset="0"/>
                        </a:defRPr>
                      </a:lvl3pPr>
                      <a:lvl4pPr algn="l">
                        <a:spcBef>
                          <a:spcPct val="20000"/>
                        </a:spcBef>
                        <a:buFont typeface="Arial" charset="0"/>
                        <a:defRPr>
                          <a:solidFill>
                            <a:schemeClr val="tx1"/>
                          </a:solidFill>
                          <a:latin typeface="Calibri" pitchFamily="34" charset="0"/>
                        </a:defRPr>
                      </a:lvl4pPr>
                      <a:lvl5pPr algn="l">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400" b="0" i="0" u="none" strike="noStrike" cap="none" normalizeH="0" baseline="0" dirty="0">
                          <a:ln>
                            <a:noFill/>
                          </a:ln>
                          <a:solidFill>
                            <a:schemeClr val="tx1"/>
                          </a:solidFill>
                          <a:effectLst/>
                          <a:latin typeface="Calibri" pitchFamily="34" charset="0"/>
                        </a:rPr>
                        <a:t>Gathering and organizing information, evidence, and/or data</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16">
                <a:tc>
                  <a:txBody>
                    <a:bodyPr/>
                    <a:lstStyle>
                      <a:lvl1pPr algn="l">
                        <a:spcBef>
                          <a:spcPct val="20000"/>
                        </a:spcBef>
                        <a:buFont typeface="Arial" charset="0"/>
                        <a:defRPr sz="2800">
                          <a:solidFill>
                            <a:schemeClr val="tx1"/>
                          </a:solidFill>
                          <a:latin typeface="Calibri" pitchFamily="34" charset="0"/>
                        </a:defRPr>
                      </a:lvl1pPr>
                      <a:lvl2pPr algn="l">
                        <a:spcBef>
                          <a:spcPct val="20000"/>
                        </a:spcBef>
                        <a:buFont typeface="Arial" charset="0"/>
                        <a:defRPr sz="2400">
                          <a:solidFill>
                            <a:schemeClr val="tx1"/>
                          </a:solidFill>
                          <a:latin typeface="Calibri" pitchFamily="34" charset="0"/>
                        </a:defRPr>
                      </a:lvl2pPr>
                      <a:lvl3pPr algn="l">
                        <a:spcBef>
                          <a:spcPct val="20000"/>
                        </a:spcBef>
                        <a:buFont typeface="Arial" charset="0"/>
                        <a:defRPr sz="2000">
                          <a:solidFill>
                            <a:schemeClr val="tx1"/>
                          </a:solidFill>
                          <a:latin typeface="Calibri" pitchFamily="34" charset="0"/>
                        </a:defRPr>
                      </a:lvl3pPr>
                      <a:lvl4pPr algn="l">
                        <a:spcBef>
                          <a:spcPct val="20000"/>
                        </a:spcBef>
                        <a:buFont typeface="Arial" charset="0"/>
                        <a:defRPr>
                          <a:solidFill>
                            <a:schemeClr val="tx1"/>
                          </a:solidFill>
                          <a:latin typeface="Calibri" pitchFamily="34" charset="0"/>
                        </a:defRPr>
                      </a:lvl4pPr>
                      <a:lvl5pPr algn="l">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400" b="0" i="0" u="none" strike="noStrike" cap="none" normalizeH="0" baseline="0" dirty="0">
                          <a:ln>
                            <a:noFill/>
                          </a:ln>
                          <a:solidFill>
                            <a:schemeClr val="tx1"/>
                          </a:solidFill>
                          <a:effectLst/>
                          <a:latin typeface="Calibri" pitchFamily="34" charset="0"/>
                        </a:rPr>
                        <a:t>Interpreting and </a:t>
                      </a:r>
                      <a:r>
                        <a:rPr kumimoji="0" lang="en-US" altLang="en-US" sz="2400" b="0" i="0" u="none" strike="noStrike" cap="none" normalizeH="0" baseline="0" dirty="0" err="1">
                          <a:ln>
                            <a:noFill/>
                          </a:ln>
                          <a:solidFill>
                            <a:schemeClr val="tx1"/>
                          </a:solidFill>
                          <a:effectLst/>
                          <a:latin typeface="Calibri" pitchFamily="34" charset="0"/>
                        </a:rPr>
                        <a:t>analysing</a:t>
                      </a:r>
                      <a:r>
                        <a:rPr kumimoji="0" lang="en-US" altLang="en-US" sz="2400" b="0" i="0" u="none" strike="noStrike" cap="none" normalizeH="0" baseline="0" dirty="0">
                          <a:ln>
                            <a:noFill/>
                          </a:ln>
                          <a:solidFill>
                            <a:schemeClr val="tx1"/>
                          </a:solidFill>
                          <a:effectLst/>
                          <a:latin typeface="Calibri" pitchFamily="34" charset="0"/>
                        </a:rPr>
                        <a:t> information, evidence, and/or data</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28">
                <a:tc>
                  <a:txBody>
                    <a:bodyPr/>
                    <a:lstStyle>
                      <a:lvl1pPr algn="l">
                        <a:spcBef>
                          <a:spcPct val="20000"/>
                        </a:spcBef>
                        <a:buFont typeface="Arial" charset="0"/>
                        <a:defRPr sz="2800">
                          <a:solidFill>
                            <a:schemeClr val="tx1"/>
                          </a:solidFill>
                          <a:latin typeface="Calibri" pitchFamily="34" charset="0"/>
                        </a:defRPr>
                      </a:lvl1pPr>
                      <a:lvl2pPr algn="l">
                        <a:spcBef>
                          <a:spcPct val="20000"/>
                        </a:spcBef>
                        <a:buFont typeface="Arial" charset="0"/>
                        <a:defRPr sz="2400">
                          <a:solidFill>
                            <a:schemeClr val="tx1"/>
                          </a:solidFill>
                          <a:latin typeface="Calibri" pitchFamily="34" charset="0"/>
                        </a:defRPr>
                      </a:lvl2pPr>
                      <a:lvl3pPr algn="l">
                        <a:spcBef>
                          <a:spcPct val="20000"/>
                        </a:spcBef>
                        <a:buFont typeface="Arial" charset="0"/>
                        <a:defRPr sz="2000">
                          <a:solidFill>
                            <a:schemeClr val="tx1"/>
                          </a:solidFill>
                          <a:latin typeface="Calibri" pitchFamily="34" charset="0"/>
                        </a:defRPr>
                      </a:lvl3pPr>
                      <a:lvl4pPr algn="l">
                        <a:spcBef>
                          <a:spcPct val="20000"/>
                        </a:spcBef>
                        <a:buFont typeface="Arial" charset="0"/>
                        <a:defRPr>
                          <a:solidFill>
                            <a:schemeClr val="tx1"/>
                          </a:solidFill>
                          <a:latin typeface="Calibri" pitchFamily="34" charset="0"/>
                        </a:defRPr>
                      </a:lvl4pPr>
                      <a:lvl5pPr algn="l">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400" b="0" i="0" u="none" strike="noStrike" cap="none" normalizeH="0" baseline="0" dirty="0">
                          <a:ln>
                            <a:noFill/>
                          </a:ln>
                          <a:solidFill>
                            <a:schemeClr val="tx1"/>
                          </a:solidFill>
                          <a:effectLst/>
                          <a:latin typeface="Calibri" pitchFamily="34" charset="0"/>
                        </a:rPr>
                        <a:t>Evaluating information, evidence, and/or data and drawing conclusions</a:t>
                      </a: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108">
                <a:tc>
                  <a:txBody>
                    <a:bodyPr/>
                    <a:lstStyle>
                      <a:lvl1pPr algn="l">
                        <a:spcBef>
                          <a:spcPct val="20000"/>
                        </a:spcBef>
                        <a:buFont typeface="Arial" charset="0"/>
                        <a:defRPr sz="2800">
                          <a:solidFill>
                            <a:schemeClr val="tx1"/>
                          </a:solidFill>
                          <a:latin typeface="Calibri" pitchFamily="34" charset="0"/>
                        </a:defRPr>
                      </a:lvl1pPr>
                      <a:lvl2pPr algn="l">
                        <a:spcBef>
                          <a:spcPct val="20000"/>
                        </a:spcBef>
                        <a:buFont typeface="Arial" charset="0"/>
                        <a:defRPr sz="2400">
                          <a:solidFill>
                            <a:schemeClr val="tx1"/>
                          </a:solidFill>
                          <a:latin typeface="Calibri" pitchFamily="34" charset="0"/>
                        </a:defRPr>
                      </a:lvl2pPr>
                      <a:lvl3pPr algn="l">
                        <a:spcBef>
                          <a:spcPct val="20000"/>
                        </a:spcBef>
                        <a:buFont typeface="Arial" charset="0"/>
                        <a:defRPr sz="2000">
                          <a:solidFill>
                            <a:schemeClr val="tx1"/>
                          </a:solidFill>
                          <a:latin typeface="Calibri" pitchFamily="34" charset="0"/>
                        </a:defRPr>
                      </a:lvl3pPr>
                      <a:lvl4pPr algn="l">
                        <a:spcBef>
                          <a:spcPct val="20000"/>
                        </a:spcBef>
                        <a:buFont typeface="Arial" charset="0"/>
                        <a:defRPr>
                          <a:solidFill>
                            <a:schemeClr val="tx1"/>
                          </a:solidFill>
                          <a:latin typeface="Calibri" pitchFamily="34" charset="0"/>
                        </a:defRPr>
                      </a:lvl4pPr>
                      <a:lvl5pPr algn="l">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en-US" sz="2400" b="0" i="0" u="none" strike="noStrike" cap="none" normalizeH="0" baseline="0" dirty="0">
                          <a:ln>
                            <a:noFill/>
                          </a:ln>
                          <a:solidFill>
                            <a:schemeClr val="tx1"/>
                          </a:solidFill>
                          <a:effectLst/>
                          <a:latin typeface="Calibri" pitchFamily="34" charset="0"/>
                        </a:rPr>
                        <a:t>Communicating findings and/or plans of action</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en-US" sz="2400" b="0" i="0" u="none" strike="noStrike" cap="none" normalizeH="0" baseline="0" dirty="0">
                        <a:ln>
                          <a:noFill/>
                        </a:ln>
                        <a:solidFill>
                          <a:schemeClr val="tx1"/>
                        </a:solidFill>
                        <a:effectLst/>
                        <a:latin typeface="Calibri"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9473" name="Picture 27" descr="MC9004414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489" y="1230314"/>
            <a:ext cx="9286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28" descr="MC90044142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964" y="2222500"/>
            <a:ext cx="6048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9" descr="MC9000787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339" y="3281364"/>
            <a:ext cx="5222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0" descr="j03008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1488" y="4016376"/>
            <a:ext cx="10541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42" descr="MC90031179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6426" y="501650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8">
            <p14:nvContentPartPr>
              <p14:cNvPr id="3" name="Ink 2"/>
              <p14:cNvContentPartPr/>
              <p14:nvPr/>
            </p14:nvContentPartPr>
            <p14:xfrm>
              <a:off x="824921" y="2232099"/>
              <a:ext cx="741420" cy="800640"/>
            </p14:xfrm>
          </p:contentPart>
        </mc:Choice>
        <mc:Fallback>
          <p:pic>
            <p:nvPicPr>
              <p:cNvPr id="3" name="Ink 2"/>
              <p:cNvPicPr/>
              <p:nvPr/>
            </p:nvPicPr>
            <p:blipFill>
              <a:blip r:embed="rId9"/>
              <a:stretch>
                <a:fillRect/>
              </a:stretch>
            </p:blipFill>
            <p:spPr>
              <a:xfrm>
                <a:off x="806925" y="2196099"/>
                <a:ext cx="777411" cy="872640"/>
              </a:xfrm>
              <a:prstGeom prst="rect">
                <a:avLst/>
              </a:prstGeom>
            </p:spPr>
          </p:pic>
        </mc:Fallback>
      </mc:AlternateContent>
    </p:spTree>
    <p:extLst>
      <p:ext uri="{BB962C8B-B14F-4D97-AF65-F5344CB8AC3E}">
        <p14:creationId xmlns:p14="http://schemas.microsoft.com/office/powerpoint/2010/main" val="2935082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US" altLang="en-US" dirty="0"/>
              <a:t>Inquiry Questions</a:t>
            </a:r>
          </a:p>
        </p:txBody>
      </p:sp>
      <p:sp>
        <p:nvSpPr>
          <p:cNvPr id="98307" name="Rectangle 3"/>
          <p:cNvSpPr>
            <a:spLocks noGrp="1"/>
          </p:cNvSpPr>
          <p:nvPr>
            <p:ph idx="4294967295"/>
          </p:nvPr>
        </p:nvSpPr>
        <p:spPr>
          <a:xfrm>
            <a:off x="1851025" y="1831976"/>
            <a:ext cx="8229600" cy="4525963"/>
          </a:xfrm>
        </p:spPr>
        <p:txBody>
          <a:bodyPr/>
          <a:lstStyle/>
          <a:p>
            <a:pPr marL="0" indent="0" eaLnBrk="1" hangingPunct="1">
              <a:buNone/>
            </a:pPr>
            <a:r>
              <a:rPr lang="en-US" altLang="en-US" b="1" dirty="0"/>
              <a:t>Inquiry …</a:t>
            </a:r>
            <a:r>
              <a:rPr lang="en-US" altLang="en-US" sz="3200" dirty="0"/>
              <a:t> </a:t>
            </a:r>
          </a:p>
          <a:p>
            <a:pPr marL="457200" lvl="1" indent="0" eaLnBrk="1" hangingPunct="1">
              <a:buNone/>
            </a:pPr>
            <a:r>
              <a:rPr lang="en-US" altLang="en-US" sz="3200" dirty="0"/>
              <a:t>starts with good questions</a:t>
            </a:r>
          </a:p>
          <a:p>
            <a:pPr lvl="2" eaLnBrk="1" hangingPunct="1">
              <a:buFont typeface="Arial" panose="020B0604020202020204" pitchFamily="34" charset="0"/>
              <a:buNone/>
            </a:pPr>
            <a:endParaRPr lang="en-US" altLang="en-US" dirty="0">
              <a:solidFill>
                <a:srgbClr val="FF3300"/>
              </a:solidFill>
            </a:endParaRPr>
          </a:p>
          <a:p>
            <a:pPr lvl="2" eaLnBrk="1" hangingPunct="1">
              <a:buFont typeface="Arial" panose="020B0604020202020204" pitchFamily="34" charset="0"/>
              <a:buNone/>
            </a:pPr>
            <a:r>
              <a:rPr lang="en-US" altLang="en-US" sz="3200" dirty="0">
                <a:solidFill>
                  <a:srgbClr val="00B050"/>
                </a:solidFill>
              </a:rPr>
              <a:t>As Jill </a:t>
            </a:r>
            <a:r>
              <a:rPr lang="en-US" altLang="en-US" sz="3200" dirty="0" err="1">
                <a:solidFill>
                  <a:srgbClr val="00B050"/>
                </a:solidFill>
              </a:rPr>
              <a:t>Colyer</a:t>
            </a:r>
            <a:r>
              <a:rPr lang="en-US" altLang="en-US" sz="3200" dirty="0">
                <a:solidFill>
                  <a:srgbClr val="00B050"/>
                </a:solidFill>
              </a:rPr>
              <a:t> and Jennifer Watt write in </a:t>
            </a:r>
            <a:r>
              <a:rPr lang="en-US" altLang="en-US" sz="3200" u="sng" dirty="0">
                <a:solidFill>
                  <a:srgbClr val="00B050"/>
                </a:solidFill>
              </a:rPr>
              <a:t>IQ: A Practical Guide to Inquiry Based Learning</a:t>
            </a:r>
            <a:r>
              <a:rPr lang="en-US" altLang="en-US" sz="3200" dirty="0">
                <a:solidFill>
                  <a:srgbClr val="00B050"/>
                </a:solidFill>
              </a:rPr>
              <a:t>, a good inquiry question is “an invitation to think (not recall, summarize, or detail).”</a:t>
            </a:r>
          </a:p>
          <a:p>
            <a:pPr lvl="3" eaLnBrk="1" hangingPunct="1">
              <a:buFont typeface="Arial" panose="020B0604020202020204" pitchFamily="34" charset="0"/>
              <a:buNone/>
            </a:pPr>
            <a:endParaRPr lang="en-US" altLang="en-US" dirty="0">
              <a:solidFill>
                <a:srgbClr val="FF3300"/>
              </a:solidFill>
            </a:endParaRPr>
          </a:p>
          <a:p>
            <a:pPr lvl="2" eaLnBrk="1" hangingPunct="1">
              <a:buFont typeface="Arial" panose="020B0604020202020204" pitchFamily="34" charset="0"/>
              <a:buNone/>
            </a:pPr>
            <a:endParaRPr lang="en-US" altLang="en-US" dirty="0"/>
          </a:p>
        </p:txBody>
      </p:sp>
      <p:pic>
        <p:nvPicPr>
          <p:cNvPr id="16388" name="Picture 2" descr="C:\Documents and Settings\011068\Local Settings\Temp\Temporary Internet Files\Content.IE5\NUZBM9T2\MC90043157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950" y="1"/>
            <a:ext cx="22288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915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a:t>Deep vs. Surface Learning</a:t>
            </a:r>
          </a:p>
        </p:txBody>
      </p:sp>
      <p:sp>
        <p:nvSpPr>
          <p:cNvPr id="22531" name="Text Placeholder 2"/>
          <p:cNvSpPr>
            <a:spLocks noGrp="1"/>
          </p:cNvSpPr>
          <p:nvPr>
            <p:ph type="body" idx="1"/>
          </p:nvPr>
        </p:nvSpPr>
        <p:spPr/>
        <p:txBody>
          <a:bodyPr/>
          <a:lstStyle/>
          <a:p>
            <a:r>
              <a:rPr lang="en-CA" altLang="en-US">
                <a:solidFill>
                  <a:srgbClr val="00B050"/>
                </a:solidFill>
              </a:rPr>
              <a:t>Deep</a:t>
            </a:r>
          </a:p>
        </p:txBody>
      </p:sp>
      <p:sp>
        <p:nvSpPr>
          <p:cNvPr id="22532" name="Content Placeholder 3"/>
          <p:cNvSpPr>
            <a:spLocks noGrp="1"/>
          </p:cNvSpPr>
          <p:nvPr>
            <p:ph sz="half" idx="2"/>
          </p:nvPr>
        </p:nvSpPr>
        <p:spPr/>
        <p:txBody>
          <a:bodyPr/>
          <a:lstStyle/>
          <a:p>
            <a:r>
              <a:rPr lang="en-CA" altLang="en-US"/>
              <a:t>Active</a:t>
            </a:r>
          </a:p>
          <a:p>
            <a:r>
              <a:rPr lang="en-CA" altLang="en-US"/>
              <a:t>Critical thinking</a:t>
            </a:r>
          </a:p>
          <a:p>
            <a:r>
              <a:rPr lang="en-CA" altLang="en-US"/>
              <a:t>Reflection</a:t>
            </a:r>
          </a:p>
          <a:p>
            <a:r>
              <a:rPr lang="en-CA" altLang="en-US"/>
              <a:t>Student-centred	</a:t>
            </a:r>
          </a:p>
        </p:txBody>
      </p:sp>
      <p:sp>
        <p:nvSpPr>
          <p:cNvPr id="22533" name="Text Placeholder 4"/>
          <p:cNvSpPr>
            <a:spLocks noGrp="1"/>
          </p:cNvSpPr>
          <p:nvPr>
            <p:ph type="body" sz="quarter" idx="3"/>
          </p:nvPr>
        </p:nvSpPr>
        <p:spPr/>
        <p:txBody>
          <a:bodyPr/>
          <a:lstStyle/>
          <a:p>
            <a:r>
              <a:rPr lang="en-CA" altLang="en-US">
                <a:solidFill>
                  <a:srgbClr val="FF0000"/>
                </a:solidFill>
              </a:rPr>
              <a:t>Surface</a:t>
            </a:r>
          </a:p>
        </p:txBody>
      </p:sp>
      <p:sp>
        <p:nvSpPr>
          <p:cNvPr id="22534" name="Content Placeholder 5"/>
          <p:cNvSpPr>
            <a:spLocks noGrp="1"/>
          </p:cNvSpPr>
          <p:nvPr>
            <p:ph sz="quarter" idx="4"/>
          </p:nvPr>
        </p:nvSpPr>
        <p:spPr/>
        <p:txBody>
          <a:bodyPr/>
          <a:lstStyle/>
          <a:p>
            <a:r>
              <a:rPr lang="en-CA" altLang="en-US"/>
              <a:t>Passive</a:t>
            </a:r>
          </a:p>
          <a:p>
            <a:r>
              <a:rPr lang="en-CA" altLang="en-US"/>
              <a:t>Memorization</a:t>
            </a:r>
          </a:p>
          <a:p>
            <a:r>
              <a:rPr lang="en-CA" altLang="en-US"/>
              <a:t>Acceptance</a:t>
            </a:r>
          </a:p>
          <a:p>
            <a:r>
              <a:rPr lang="en-CA" altLang="en-US"/>
              <a:t>Teacher-centred </a:t>
            </a:r>
          </a:p>
        </p:txBody>
      </p:sp>
      <p:pic>
        <p:nvPicPr>
          <p:cNvPr id="22535" name="Picture 2" descr="C:\Users\011068\AppData\Local\Microsoft\Windows\Temporary Internet Files\Content.IE5\2V7EK70X\tre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842" y="4347369"/>
            <a:ext cx="31940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69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1729</Words>
  <Application>Microsoft Office PowerPoint</Application>
  <PresentationFormat>Widescreen</PresentationFormat>
  <Paragraphs>223</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Arial</vt:lpstr>
      <vt:lpstr>Arial Black</vt:lpstr>
      <vt:lpstr>Calibri</vt:lpstr>
      <vt:lpstr>Calibri Light</vt:lpstr>
      <vt:lpstr>Wingdings</vt:lpstr>
      <vt:lpstr>Office Theme</vt:lpstr>
      <vt:lpstr>Becoming an Inquiry Teacher</vt:lpstr>
      <vt:lpstr>Do I want to produce a thinker or a memorizer?  Does the atmosphere of my class support this endeavour?</vt:lpstr>
      <vt:lpstr>Try an Inquiry (not a historical one)</vt:lpstr>
      <vt:lpstr>HTCs = Historical Thinking Concepts</vt:lpstr>
      <vt:lpstr>   HTC Concept Integration</vt:lpstr>
      <vt:lpstr>What Does Google Say?</vt:lpstr>
      <vt:lpstr>Inquiry Skills – Not Necessarily in Order</vt:lpstr>
      <vt:lpstr>Inquiry Questions</vt:lpstr>
      <vt:lpstr>Deep vs. Surface Learning</vt:lpstr>
      <vt:lpstr>21st Century Classroom</vt:lpstr>
      <vt:lpstr>Edugains Says 21st Century Skills Are…</vt:lpstr>
      <vt:lpstr>Triangulation = 21st Century Ways of Assessing</vt:lpstr>
      <vt:lpstr>Less Is More</vt:lpstr>
      <vt:lpstr>PowerPoint Presentation</vt:lpstr>
      <vt:lpstr>It’s not just sitting at a computer filling in worksheets</vt:lpstr>
      <vt:lpstr>Research vs. Inquiry</vt:lpstr>
      <vt:lpstr>Lessons I’ve Learned</vt:lpstr>
      <vt:lpstr>Who and/or What Makes  Historical Change?  (HTC = Causes and Consequences)</vt:lpstr>
      <vt:lpstr>Introductory Unit (CHW3M)</vt:lpstr>
      <vt:lpstr>Traditional vs. Inquiry</vt:lpstr>
      <vt:lpstr>Mayan Bloodletting Mini Inquiry</vt:lpstr>
      <vt:lpstr>Weighing the Evidence –  HTC  Journal Entry</vt:lpstr>
      <vt:lpstr>PowerPoint Presentation</vt:lpstr>
      <vt:lpstr>PowerPoint Presentation</vt:lpstr>
      <vt:lpstr>Ancient Greek Women</vt:lpstr>
      <vt:lpstr>PowerPoint Presentation</vt:lpstr>
      <vt:lpstr>Helpful Tools</vt:lpstr>
      <vt:lpstr>Fears Addressed</vt:lpstr>
      <vt:lpstr>My Personal Challenges</vt:lpstr>
      <vt:lpstr>Next Step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Inquiry Teacher</dc:title>
  <dc:creator>Risa Gluskin</dc:creator>
  <cp:lastModifiedBy>Risa Gluskin</cp:lastModifiedBy>
  <cp:revision>49</cp:revision>
  <dcterms:created xsi:type="dcterms:W3CDTF">2016-10-20T01:38:02Z</dcterms:created>
  <dcterms:modified xsi:type="dcterms:W3CDTF">2016-11-29T01:09:45Z</dcterms:modified>
</cp:coreProperties>
</file>