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50" d="100"/>
          <a:sy n="50" d="100"/>
        </p:scale>
        <p:origin x="-10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5288-16FB-49A2-ADC6-7FCCAAEF074D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0F39-32A1-4728-A528-C3B91CD911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DCFC-E49E-4BC2-B6B8-4F54ECAAAD30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7395-D608-406D-BAB2-DA2B0E924A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A526-2479-4A34-83FD-A557D46F5DDD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F763-91E0-4DC4-B8EB-F26F6409ED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6495-C504-4E0E-AFCB-D3483F6B110F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FFA1-BDBF-44AF-A861-8CE8C62F65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7800-67AF-4238-B03F-94750449F91E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7D94-5F91-429D-BC81-5FB8867A3C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4761-1900-4933-B799-D3819031C243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01D4-87BC-410C-89EE-0F92FC6F5F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805A-7F54-4F08-B273-72F68657D272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EF44-DAE7-4F15-942E-2B1582470E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C987-830C-4BD8-AA4D-8FABF3F3F739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1F42-E978-400F-8459-D7091A964F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F718-B3F5-4488-A114-384DF313950A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268F-3A8A-47A4-B668-C7987C712A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A1B9-9FF3-4877-B8D1-637CD23DD82A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AFEE-9FD7-45CC-8A9C-5732382F58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ED6C-EB88-44F6-82CD-57B115CA60F0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D8C4-019B-4F5F-AD26-914DFE0948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2237-1D0D-4A29-B216-FB76B0170D30}" type="datetimeFigureOut">
              <a:rPr lang="en-CA"/>
              <a:pPr>
                <a:defRPr/>
              </a:pPr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F01E8-74E4-4A02-8633-01C51DEFC4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le.edu/annals/siegelbaum/images/siegelbaum_photos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ainiangenocide.org/75th_Exhibit_Page_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 old photo of a person&#10;&#10;Description generated with very high confidence"/>
          <p:cNvPicPr>
            <a:picLocks noChangeAspect="1" noChangeArrowheads="1"/>
          </p:cNvPicPr>
          <p:nvPr/>
        </p:nvPicPr>
        <p:blipFill rotWithShape="1">
          <a:blip r:embed="rId2"/>
          <a:srcRect l="4073" r="10182"/>
          <a:stretch/>
        </p:blipFill>
        <p:spPr bwMode="auto">
          <a:xfrm>
            <a:off x="20" y="10"/>
            <a:ext cx="4571978" cy="6857990"/>
          </a:xfrm>
          <a:prstGeom prst="rect">
            <a:avLst/>
          </a:prstGeom>
          <a:noFill/>
        </p:spPr>
      </p:pic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056631" y="640082"/>
            <a:ext cx="3607309" cy="335247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Stalin’s Industrial Crusade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631" y="4157147"/>
            <a:ext cx="3607309" cy="2060774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CHY4U, Unit 4, Activity 4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2" y="320040"/>
            <a:ext cx="8500535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43464" y="631829"/>
            <a:ext cx="785707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Collectivization of Agriculture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4" y="2057401"/>
            <a:ext cx="7857070" cy="387176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/>
              <a:t>Peasants were criticized by Stalin for having low membership in the Communist Party and not producing enough food to feed the industrializing cities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/>
              <a:t>Kulaks (so called ‘rich’ peasants who weren’t rich at all) were treated incredibly harshly, including being deported to Siberia and having their land confiscated to the collective farms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/>
              <a:t>Kolkhoz = collective farms where 50 to 100 families pooled their fields, horses, and tools</a:t>
            </a:r>
            <a:endParaRPr lang="en-CA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CA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60055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48000" y="53340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Collective farmers picking tomatoes outside Moscow.</a:t>
            </a:r>
            <a:endParaRPr lang="en-CA">
              <a:latin typeface="Calibri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33400" y="64008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Yale University, Annals of Communism, Stalinism as a Way of Life: A Narrative in Documents, N.d., </a:t>
            </a:r>
            <a:r>
              <a:rPr lang="en-US" sz="1400">
                <a:latin typeface="Calibri" pitchFamily="34" charset="0"/>
                <a:hlinkClick r:id="rId3"/>
              </a:rPr>
              <a:t>http://www.yale.edu/annals/siegelbaum/images/siegelbaum_photos.htm</a:t>
            </a:r>
            <a:r>
              <a:rPr lang="en-US" sz="1400">
                <a:latin typeface="Calibri" pitchFamily="34" charset="0"/>
              </a:rPr>
              <a:t> (May 27, 2013). </a:t>
            </a:r>
            <a:endParaRPr lang="en-CA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CA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685800"/>
            <a:ext cx="66357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10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Ibid.</a:t>
            </a:r>
            <a:endParaRPr lang="en-CA">
              <a:latin typeface="Calibri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005138" y="5521325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Soviet Poster: Off to Collective Work. 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CA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22275"/>
            <a:ext cx="58578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905000" y="5275263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Banners say: "We will liquidate the kulaks as a class" and "All to the struggle against the wreckers of agriculture."</a:t>
            </a:r>
            <a:endParaRPr lang="en-CA">
              <a:latin typeface="Calibri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04800" y="64770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Ibid.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Holodomor</a:t>
            </a:r>
            <a:endParaRPr lang="en-CA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Ukrainian man=made famine</a:t>
            </a:r>
          </a:p>
          <a:p>
            <a:pPr eaLnBrk="1" hangingPunct="1"/>
            <a:r>
              <a:rPr lang="en-US" dirty="0"/>
              <a:t>Stalin raised the amount of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grain the Ukraine was 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supposed to supply to the 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state (the USSR) by 44%</a:t>
            </a:r>
          </a:p>
          <a:p>
            <a:pPr eaLnBrk="1" hangingPunct="1"/>
            <a:r>
              <a:rPr lang="en-US" dirty="0"/>
              <a:t>5-10 million dead</a:t>
            </a:r>
          </a:p>
          <a:p>
            <a:pPr eaLnBrk="1" hangingPunct="1">
              <a:buFont typeface="Arial" charset="0"/>
              <a:buNone/>
            </a:pPr>
            <a:endParaRPr lang="en-CA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549" y="1676400"/>
            <a:ext cx="3357826" cy="438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943600" y="6172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Ukrainian Genocide poster.</a:t>
            </a:r>
            <a:endParaRPr lang="en-CA">
              <a:latin typeface="Calibri" pitchFamily="34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57200" y="5341938"/>
            <a:ext cx="4495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Ukrainian Genocide Famine Foundation, 75</a:t>
            </a:r>
            <a:r>
              <a:rPr lang="en-US" sz="1400" baseline="30000">
                <a:latin typeface="Calibri" pitchFamily="34" charset="0"/>
              </a:rPr>
              <a:t>th</a:t>
            </a:r>
            <a:r>
              <a:rPr lang="en-US" sz="1400">
                <a:latin typeface="Calibri" pitchFamily="34" charset="0"/>
              </a:rPr>
              <a:t> Anniversary of the Ukrainian Genocide Online Exhibition, 2008, </a:t>
            </a:r>
            <a:r>
              <a:rPr lang="en-US" sz="1400">
                <a:latin typeface="Calibri" pitchFamily="34" charset="0"/>
                <a:hlinkClick r:id="rId3"/>
              </a:rPr>
              <a:t>http://www.ukrainiangenocide.org/75th_Exhibit_Page_0.html</a:t>
            </a:r>
            <a:r>
              <a:rPr lang="en-US" sz="1400">
                <a:latin typeface="Calibri" pitchFamily="34" charset="0"/>
              </a:rPr>
              <a:t> (May 27, 2013). </a:t>
            </a:r>
            <a:endParaRPr lang="en-CA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Industrialization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5-Year Plans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Heavy industry to triple in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output so Soviet Union could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compete with the west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Central planning = command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economy (everything from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hours, wages, prices controlled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by the government)</a:t>
            </a:r>
            <a:endParaRPr lang="en-CA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143000"/>
            <a:ext cx="33337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943600" y="63246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Soviet poster against the old life of laziness.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CA" dirty="0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819400" y="6488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Ibid. </a:t>
            </a:r>
            <a:endParaRPr lang="en-CA" dirty="0">
              <a:latin typeface="Calibri" pitchFamily="34" charset="0"/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1542003"/>
            <a:ext cx="33337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609600" y="321100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Woman industrial worker.</a:t>
            </a:r>
            <a:endParaRPr lang="en-CA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268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Stalin’s Industrial Crusade</vt:lpstr>
      <vt:lpstr>Collectivization of Agriculture</vt:lpstr>
      <vt:lpstr>PowerPoint Presentation</vt:lpstr>
      <vt:lpstr>PowerPoint Presentation</vt:lpstr>
      <vt:lpstr>PowerPoint Presentation</vt:lpstr>
      <vt:lpstr>Holodomor</vt:lpstr>
      <vt:lpstr>Industrialization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Stalin and Mao</dc:title>
  <dc:creator>Gluskin, Risa</dc:creator>
  <cp:lastModifiedBy>Gluskin, Risa</cp:lastModifiedBy>
  <cp:revision>74</cp:revision>
  <dcterms:created xsi:type="dcterms:W3CDTF">2013-05-27T11:46:07Z</dcterms:created>
  <dcterms:modified xsi:type="dcterms:W3CDTF">2017-05-31T11:44:12Z</dcterms:modified>
</cp:coreProperties>
</file>