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9" r:id="rId2"/>
    <p:sldId id="257" r:id="rId3"/>
    <p:sldId id="258" r:id="rId4"/>
    <p:sldId id="260" r:id="rId5"/>
    <p:sldId id="265" r:id="rId6"/>
    <p:sldId id="264" r:id="rId7"/>
    <p:sldId id="263" r:id="rId8"/>
    <p:sldId id="266" r:id="rId9"/>
    <p:sldId id="267" r:id="rId10"/>
    <p:sldId id="261" r:id="rId11"/>
    <p:sldId id="262"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9" d="100"/>
          <a:sy n="59" d="100"/>
        </p:scale>
        <p:origin x="756" y="10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4:45:42.585"/>
    </inkml:context>
    <inkml:brush xml:id="br0">
      <inkml:brushProperty name="width" value="0.1" units="cm"/>
      <inkml:brushProperty name="height" value="0.1" units="cm"/>
      <inkml:brushProperty name="color" value="#333333"/>
      <inkml:brushProperty name="ignorePressure" value="1"/>
    </inkml:brush>
  </inkml:definitions>
  <inkml:trace contextRef="#ctx0" brushRef="#br0">0 256,'3'0,"-1"0,1 0,-1 1,1-1,-1 1,0-1,1 1,0 0,11 3,45 9,-1-4,2-2,3-2,182 1,-231-6,874-2,-397-22,4 1,-198 24,-276 0,0 2,14 2,22 3,143 0,7-9,-65 0,394-17,62-11,0 29,-250 2,-268-1,27-1,76-9,260-34,2 24,1766 21,-1901-13,-54 0,631 10,-458 2,-204 10,-38 0,-128-7,-1 2,16 6,68 8,-86-15,311 17,-202-12,-30-1,487-5,-346-6,270 2,-406-5,39-11,45-3,-111 14,44-2,19-9,25-8,154 2,347 22,-281 2,609-2,-755-11,-49 0,579 9,-408 4,-7-24,-107 3,379-4,-186 18,-418 3,-1-3,44-10,-41 5,1 3,28 1,476 6,-202 2,1760-2,-2090-1,23-2,-19-3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4:46:00.417"/>
    </inkml:context>
    <inkml:brush xml:id="br0">
      <inkml:brushProperty name="width" value="0.1" units="cm"/>
      <inkml:brushProperty name="height" value="0.1" units="cm"/>
      <inkml:brushProperty name="color" value="#333333"/>
      <inkml:brushProperty name="ignorePressure" value="1"/>
    </inkml:brush>
  </inkml:definitions>
  <inkml:trace contextRef="#ctx0" brushRef="#br0">205 314,'-1'207,"2"219,7-302,6 8,8 109,-19-102,5 100,-5-195,2 0,2-1,8 28,-5-32,-3-1,-1 1,-1 0,-3 1,-1-1,-2 3,1 156,-2 93,-9-96,-2 117,14 817,1-1085,2-1,2 0,5 13,-2-3,4 45,-12 31,-1-9,4-77,3 5,-2-11,1 33,-5 392,-2-219,1-161,-2 109,-2-148,-3 1,-3 6,1-10,3-1,-2 32,8 201,1-120,0-75,-5 1,-11 68,-1-28,3 15,7-80,-3 0,-9 29,6-30,2-1,-2 32,-8 78,8-87,2 28,9 8,-1 6,-1-93,0 0,-2 0,-5 16,3-17,2 1,1-1,0 1,2 0,1 242,2-130,-1-78,1 41,-10 65,-28 229,13 241,23-543,-3 1,-8 30,-5 25,4 93,14 148,0-160,-1 411,0-630,1 1,-1-1,1 0,1 0,-1 0,1 0,1 0,-1-1,3 6,-2-9,0 1,-1-1,2 0,-1 1,0-1,1-1,0 1,-1 0,1-1,1 0,-1 0,0 0,1 0,0-1,2 1,0 0,0-1,0 0,1 0,-1 0,0-1,1 0,-1-1,1 1,-1-2,1 1,-1-1,1 0,-1 0,1-1,-1 0,0-1,0 1,0-1,4-3,5-3,-1 0,0-2,0 0,-1-1,0 0,-1-1,7-9,-6 8,1 1,0 1,1 0,0 1,4-1,-2 1,-10 5,1 1,0 1,1 0,-1 0,1 1,0 0,0 0,0 1,6 0,14 0,-1 1,20 2,-36-1,0-1,0-1,0 0,-1-1,1 0,-1-1,4-2,2 0,0 1,0 0,1 2,32-2,0 3,1 1,1 4,33-1,-42-2,1 2,18 5,22 2,0-5,37-3,38 1,-152-2,1 0,0 1,-1 0,1 0,-1 1,0 1,1-1,-1 1,0 1,0-1,-1 1,7 5,-6-4,0 0,1-1,-1 0,1-1,-1 0,1 0,0-1,0 0,1 0,-1-1,0-1,0 1,8-2,13 3,0 1,16 4,5 1,-15-3,46 5,61-1,-71-8,-9-2,0 3,-1 3,14 4,-52-4,50 9,0-3,61 0,-64-10,623 7,-650-6,0 2,3 2,5 0,7-1,84 7,-64-5,29-2,683-6,-546-8,10 1,347-12,-331 9,13 12,-105 0,-91-5,-1-4,45-11,62-7,30 15,72 11,-154 1,-44-5,91-15,-83 6,-57 8,221-18,81-13,-188 16,75 3,-144 16,-9 1,75-11,-119 6,171-22,95 5,205 22,-218 1,-181 0,133-3,-168-5,56-15,28-2,8 13,72 7,101-4,349-66,-410 44,2 11,50 13,2300 10,-2604-4,392-17,-169 3,366-23,-3 0,430 26,-879 12,420-23,-78 0,-441 21,140-1,81 15,-156 3,-65-6,1-3,20-3,-37-4,0 3,5 2,176 17,31 1,45-9,266-13,-394-2,-91 4,23 6,-64-5,8-1,0-2,0-3,0-3,52-11,222-61,-303 70,-17 5,-1-1,0-1,0 1,0-2,0 1,-1-1,9-6,169-106,-135 88,2 2,43-15,-76 35,-1 1,0 1,1 0,0 2,0 1,0 0,1 1,0 2,-15-1,-1 0,1 0,-1-1,1 1,-1-2,1 1,2-2,-7 3,0-1,0 0,0 0,0 0,0 0,-1 0,1 0,0-1,-1 1,1-1,-1 1,0-1,1 1,-1-1,0 0,0 0,0 1,0-1,0 0,-1 0,1 0,0 0,-1 0,0 0,1-1,-1-3,1 1,-1-1,0 1,-1-1,1 1,-1 0,0-1,-1 1,1 0,-1-1,0 0,-6-11,-1 1,-7-12,8 16,1 0,1 0,0 0,1-1,-3-8,-3-42,9 44,-2-1,-4-15,0 6,1 0,1-1,2-4,-5-21,3 11,0-22,5 45,-14-202,6 98,8-123,3 110,-2-308,1 421,1 0,6-22,-3 17,0-21,-2-40,0-22,-1 91,1 0,2 0,0 0,1-2,-4 19,8-24,-1-1,-2 0,-1 0,-1 0,0-16,-5-239,-2 114,2 126,0-54,9-57,1 29,-5-8,-6-128,0 95,1-418,-3 517,-4-1,-8-34,0-1,12 69,2-1,1-9,1 18,-1 1,-1-1,-2 0,-3-10,5 32,-11-49,1-1,-1-49,8-3,-3-50,-6-106,12-69,3 139,-2-664,-3 805,-2 0,-10-43,5 38,3-2,2-5,-6-97,0-35,10-698,3 430,-2-445,2 874,1 0,2 0,7-20,-4 13,-1-1,-1-6,-3-262,-5 157,2-170,0 325,0 0,0 0,0 0,0-1,0 1,0 0,0 0,0 0,0-1,0 1,0 0,0 0,0 0,0 0,0-1,0 1,0 0,0 0,0 0,0-1,-1 1,1 0,0 0,0 0,0 0,0 0,0-1,0 1,-1 0,1 0,0 0,0 0,0 0,0 0,0 0,-1-1,1 1,0 0,0 0,0 0,-1 0,1 0,0 0,0 0,0 0,-1 0,-8 7,-8 12,11-11,0 0,0-1,0 1,-4 2,7-8,0 1,-1-1,1 0,0 0,-1 0,1-1,-1 1,0-1,1 0,-1 0,0 0,-3 0,-12 2,0-2,0 0,0-1,-1-1,1-1,1 0,-1-2,0 0,4 0,-1 1,-12 0,18 2,-1 0,0-1,1 0,-1-1,1 0,-5-3,3 1,0-1,-1 2,1 0,-1 0,0 1,0 1,0 0,-13 0,2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4:46:11.131"/>
    </inkml:context>
    <inkml:brush xml:id="br0">
      <inkml:brushProperty name="width" value="0.1" units="cm"/>
      <inkml:brushProperty name="height" value="0.1" units="cm"/>
      <inkml:brushProperty name="color" value="#33CCFF"/>
      <inkml:brushProperty name="ignorePressure" value="1"/>
    </inkml:brush>
  </inkml:definitions>
  <inkml:trace contextRef="#ctx0" brushRef="#br0">1 587,'25'-7,"0"1,1 1,0 1,24 0,-31 2,377-17,1 19,342 21,-586-12,1 7,-96-6,-35-5,-1-1,18 0,243-3,-141-2,-123 1,109-1,13-6,8-7,553-33,-164 47,-405-5,-1-6,1-6,171-14,166 28,-271 5,1571-2,-1422-19,-179 7,63 6,-121 9,349 6,-2-16,318-8,-427 4,-68 1,653 8,-483 4,298-2,-658-4,-1-4,3-4,58-6,150-3,47 14,-262 4,56-11,-56 4,56 3,461-10,-465 11,-16 2,161-9,-195 6,883-44,-783 45,79-16,-244 19,683-62,-479 57,169-7,-2-16,-66-2,91 11,244 22,-261 2,3782-2,-4180 0,-3 0,0 0,0 0,0 0,0 0,0 0,0 0,0 0,0 0,0 1,0-1,0 0,0 1,0-1,0 0,0 1,0-1,0 1,2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4:46:22.827"/>
    </inkml:context>
    <inkml:brush xml:id="br0">
      <inkml:brushProperty name="width" value="0.1" units="cm"/>
      <inkml:brushProperty name="height" value="0.1" units="cm"/>
      <inkml:brushProperty name="color" value="#33CCFF"/>
      <inkml:brushProperty name="ignorePressure" value="1"/>
    </inkml:brush>
  </inkml:definitions>
  <inkml:trace contextRef="#ctx0" brushRef="#br0">0 519,'5'2,"94"42,-51-27,0-2,1-3,1-1,44 2,5 0,332 31,-271-37,96 6,-33 7,121 8,137 19,-147-11,3-18,-4-20,103 2,-231 10,36 1,-125-9,1-5,67-13,230-55,-174 36,-124 21,384-60,28-4,369-23,-626 83,261-24,-274 14,27 11,54-5,-7 0,-322 22,394-15,31 7,-390 8,31-4,0-3,-1-3,9-6,-14 3,-17 4,216-35,-134 27,2 6,504-60,-423 41,232-12,-240 26,345-10,-1 26,-221 2,-96 9,-39 0,289-10,-57-1,-244 9,16 11,-54-5,73 10,86 6,749 4,-710-17,14 0,150-25,-22 0,1159 7,-1608 2,0 2,0 1,1 3,63 7,-39-10,59-3,65-11,-5 0,537 7,-383 3,-182-7,9-7,37-3,275 2,1 15,-127 1,-173-2,-174 0,1 0,0 0,0 1,-1-1,1 1,-1-1,1 1,0 1,-1-1,4 2,7 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4:46:28.029"/>
    </inkml:context>
    <inkml:brush xml:id="br0">
      <inkml:brushProperty name="width" value="0.1" units="cm"/>
      <inkml:brushProperty name="height" value="0.1" units="cm"/>
      <inkml:brushProperty name="color" value="#33CCFF"/>
      <inkml:brushProperty name="ignorePressure" value="1"/>
    </inkml:brush>
  </inkml:definitions>
  <inkml:trace contextRef="#ctx0" brushRef="#br0">25 0,'-1'170,"2"178,16-1,8 121,-22-1,-1-388,3 0,4 0,10 36,-6-46,-3 1,-4 0,-2 68,-7 517,5-361,-2 4902,-2-5169,0-1,-5 22,2-17,-1 20,5 161,1-20,-2-144,-2-1,-3 1,-2-1,-7 33,2 1,5 0,0 70,12 180,-4-306,-2-1,-4 23,2-18,-1 24,1 1,-2 4,0-11,1 33,6 114,1-83,-1-87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4:46:31.715"/>
    </inkml:context>
    <inkml:brush xml:id="br0">
      <inkml:brushProperty name="width" value="0.1" units="cm"/>
      <inkml:brushProperty name="height" value="0.1" units="cm"/>
      <inkml:brushProperty name="color" value="#33CCFF"/>
      <inkml:brushProperty name="ignorePressure" value="1"/>
    </inkml:brush>
  </inkml:definitions>
  <inkml:trace contextRef="#ctx0" brushRef="#br0">47 0,'4'17,"0"1,0-1,-2 1,0-1,-1 1,-1 8,1 9,29 296,18 3,14 257,-39-323,38 364,-22-25,-27 163,-13-731,1 107,9 38,3 15,-8 33,5 1,1-6,-19 115,1-113,-4-22,-19 70,25-232,-14 253,14-169,-6-7,-8 20,-7 61,16-128,-13 47,8-44,-1 35,-24 167,13-111,16-80,-1 76,12-146,1 10,-1 0,-6 27,4-39,-37 221,31-165,3 0,3 23,6 1428,-4-938,2-573,-1 0,2 0,0 0,2 10,-2-18,-1 1,1 0,0-1,0 0,1 0,0 0,0 0,0 0,0 0,1-1,3 4,9 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4:46:34.502"/>
    </inkml:context>
    <inkml:brush xml:id="br0">
      <inkml:brushProperty name="width" value="0.1" units="cm"/>
      <inkml:brushProperty name="height" value="0.1" units="cm"/>
      <inkml:brushProperty name="color" value="#33CCFF"/>
      <inkml:brushProperty name="ignorePressure" value="1"/>
    </inkml:brush>
  </inkml:definitions>
  <inkml:trace contextRef="#ctx0" brushRef="#br0">36 0,'-18'686,"3"-433,12 31,20 126,1-229,9 114,-22-219,46 559,-1 85,-38-169,1 73,43 140,1 38,-54-679,6 0,15 66,28 41,-25-120,8 78,-32-169,11 100,-4 7,1 13,21 84,-22-155,16 85,16 131,-19-75,33 427,-50 243,-8-497,2 27,0-406,0 7,0-10,0 0,0 1,0-1,0 0,0 0,0 0,0 1,0-1,0 0,0 0,0 0,1 0,-1 1,0-1,0 0,0 0,0 0,0 0,0 1,0-1,0 0,1 0,-1 0,0 0,0 0,0 0,0 1,0-1,1 0,-1 0,0 0,0 0,0 0,0 0,1 0,-1 0,0 0,5-3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9T15:19:40.636"/>
    </inkml:context>
    <inkml:brush xml:id="br0">
      <inkml:brushProperty name="width" value="0.1" units="cm"/>
      <inkml:brushProperty name="height" value="0.1" units="cm"/>
      <inkml:brushProperty name="color" value="#FF4E00"/>
      <inkml:brushProperty name="ignorePressure" value="1"/>
      <inkml:brushProperty name="inkEffects" value="rainbow"/>
      <inkml:brushProperty name="anchorX" value="0"/>
      <inkml:brushProperty name="anchorY" value="0"/>
      <inkml:brushProperty name="scaleFactor" value="0.5"/>
    </inkml:brush>
  </inkml:definitions>
  <inkml:trace contextRef="#ctx0" brushRef="#br0">2544 38,'0'0,"-12"0,-17 4,-8 1,-2 0,-8-1,-1-1,-6-1,-4 8,-18-1,2 5,-1-2,5-3,2 7,-3-2,5 2,5-2,1-4,4-3,-6-3,-10 2,-17 9,-15-1,-30-2,-2-2,-1 1,9 6,23-1,15-2,22-4,17-4,13-2,10 2,5 0,3 3,-3-1,0 3,-2-2,1 3,0 3,1 2,-1-2,-3 6,4 1,5 2,6 0,4 0,4-1,7 1,2 3,0 5,4 9,0 4,-2 15,-2 3,-2 3,-1-3,-1-7,-1-10,0 0,0-6,-1-1,1 1,0-4,0-3,0 1,0-3,0 2,0-2,0-1,0-3,0-2,0-1,4-1,6 4,-1 0,0 0,-3-1,3-6,3 0,-2-2,8-3,2-5,-2 1,1 3,1-3,9 11,1-2,1 10,21 2,8 0,12 3,12-2,-2 2,-2-2,-12-6,-13-4,-3 3,-9-5,-6-5,2-6,-3-3,-3-4,-4-2,-2-1,-2-1,-2 4,8 1,1 4,-1 4,-2 0,-1 2,-3-2,4-3,-1 2,-1 3,-1-3,-1-2,-1-2,-1-3,8-2,1-1,-1-1,8 0,3-1,6 1,-2-1,0 1,-5 0,4 0,0 0,5 0,5-5,0 1,-6-1,-36 1,-1 0,0 1,3-3,-1-1,-1 0,0 0,1-2,35-21,8-5,-7 6,4-7,-7 6,-6 2,-1 3,-1 6,-4 6,-8 1,-3-6,-3 2,-1-1,0-2,9-1,6-1,9-5,-5-1,-3 4,-4 6,-8 0,-8 1,2 4,0-2,2-6,6-1,4-3,11-9,17-10,8 0,0 3,12-6,-8 5,-10 0,-12 8,-14 4,-13 4,-4 7,-7 1,-5 1,-3-1,-1-2,-2-1,0-5,0-2,9 0,0-3,1-1,-2-2,-2 1,-6 6,-1 3,-6 6,-5 1,0 0,-2 3,3-1,-3-1,0-11,-3-3,-6-1,-6 1,3-3,-8 1,-4-7,-3 1,-2-2,3-2,-5 3,5 3,3 9,-4-1,4 6,3-3,8 1,0 4,6 0,1 0,-3 4,4 0,-6-2,1 4,-1-6,5-2,-4 3,0 4,0-1,0 4,1 4,-1 2,1 2,1 2,-5 1,0 1,0-1,1 1,0-1,2 0,1 1,-5-1,1 0,0 0,5-5,7-3,0-2,0 2,4-3,2-2,-2 0,3-5,-3 1,2 0,2 11,2 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Wednesday, April 29, 2020</a:t>
            </a:fld>
            <a:endParaRPr lang="en-US" dirty="0"/>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70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BD84-71F4-4271-8C46-0D47C0A9B12E}" type="datetime2">
              <a:rPr lang="en-US" smtClean="0"/>
              <a:t>Wednesday, April 29, 2020</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0589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E0CE1-F450-4107-B2CB-17B18F8A3F4A}" type="datetime2">
              <a:rPr lang="en-US" smtClean="0"/>
              <a:t>Wednesday, April 29, 2020</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3945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025-CD7A-4966-867E-81CF82B15267}" type="datetime2">
              <a:rPr lang="en-US" smtClean="0"/>
              <a:t>Wednesday, April 29, 2020</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4196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09929-0719-4517-94D6-FDF7F99E70F6}" type="datetime2">
              <a:rPr lang="en-US" smtClean="0"/>
              <a:t>Wednesday, April 29, 2020</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0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95673-5512-4AAA-9AEB-E00C61EC65D5}" type="datetime2">
              <a:rPr lang="en-US" smtClean="0"/>
              <a:t>Wednesday, April 29, 2020</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3439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Wednesday, April 29, 2020</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1798678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BB40A-97BD-4BFB-B639-0BFF95FDE8B7}" type="datetime2">
              <a:rPr lang="en-US" smtClean="0"/>
              <a:t>Wednesday, April 29, 2020</a:t>
            </a:fld>
            <a:endParaRPr lang="en-US"/>
          </a:p>
        </p:txBody>
      </p:sp>
      <p:sp>
        <p:nvSpPr>
          <p:cNvPr id="4" name="Footer Placeholder 3"/>
          <p:cNvSpPr>
            <a:spLocks noGrp="1"/>
          </p:cNvSpPr>
          <p:nvPr>
            <p:ph type="ftr" sz="quarter" idx="11"/>
          </p:nvPr>
        </p:nvSpPr>
        <p:spPr/>
        <p:txBody>
          <a:bodyPr/>
          <a:lstStyle/>
          <a:p>
            <a:r>
              <a:rPr lang="en-US"/>
              <a:t>Sample Footer</a:t>
            </a:r>
          </a:p>
        </p:txBody>
      </p:sp>
      <p:sp>
        <p:nvSpPr>
          <p:cNvPr id="5" name="Slide Number Placeholder 4"/>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4809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E9E0E3-ECF6-4CFE-8698-AEFEBCECC3C0}" type="datetime2">
              <a:rPr lang="en-US" smtClean="0"/>
              <a:t>Wednesday, April 29, 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2069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51462FC-960E-4740-921F-B36862979F21}" type="datetime2">
              <a:rPr lang="en-US" smtClean="0"/>
              <a:t>Wednesday, April 29, 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Sample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A1B0FB-D917-4C8C-928F-313BD683BF39}" type="slidenum">
              <a:rPr lang="en-US" smtClean="0"/>
              <a:t>‹#›</a:t>
            </a:fld>
            <a:endParaRPr lang="en-US"/>
          </a:p>
        </p:txBody>
      </p:sp>
    </p:spTree>
    <p:extLst>
      <p:ext uri="{BB962C8B-B14F-4D97-AF65-F5344CB8AC3E}">
        <p14:creationId xmlns:p14="http://schemas.microsoft.com/office/powerpoint/2010/main" val="425707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C9E2-CB44-4C05-9BB5-496C18A241E0}" type="datetime2">
              <a:rPr lang="en-US" smtClean="0"/>
              <a:t>Wednesday, April 29, 2020</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0655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46CB39B-5F4C-4A7E-9BE3-AAFD45576D16}" type="datetime2">
              <a:rPr lang="en-US" smtClean="0"/>
              <a:t>Wednesday, April 29, 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Sample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A1B0FB-D917-4C8C-928F-313BD683BF39}"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4660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tc.usf.edu/maps/pages/7600/7644/7644.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6.xml"/><Relationship Id="rId17" Type="http://schemas.openxmlformats.org/officeDocument/2006/relationships/image" Target="../media/image12.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8.png"/><Relationship Id="rId14" Type="http://schemas.openxmlformats.org/officeDocument/2006/relationships/customXml" Target="../ink/ink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3A5D-683A-4E79-9AD0-F9BC6BB809AC}"/>
              </a:ext>
            </a:extLst>
          </p:cNvPr>
          <p:cNvSpPr>
            <a:spLocks noGrp="1"/>
          </p:cNvSpPr>
          <p:nvPr>
            <p:ph type="ctrTitle"/>
          </p:nvPr>
        </p:nvSpPr>
        <p:spPr/>
        <p:txBody>
          <a:bodyPr/>
          <a:lstStyle/>
          <a:p>
            <a:r>
              <a:rPr lang="en-CA" dirty="0"/>
              <a:t>Imperialism</a:t>
            </a:r>
          </a:p>
        </p:txBody>
      </p:sp>
      <p:sp>
        <p:nvSpPr>
          <p:cNvPr id="3" name="Subtitle 2">
            <a:extLst>
              <a:ext uri="{FF2B5EF4-FFF2-40B4-BE49-F238E27FC236}">
                <a16:creationId xmlns:a16="http://schemas.microsoft.com/office/drawing/2014/main" id="{0ACDF8A4-A4B4-478C-8F3E-337982F7D569}"/>
              </a:ext>
            </a:extLst>
          </p:cNvPr>
          <p:cNvSpPr>
            <a:spLocks noGrp="1"/>
          </p:cNvSpPr>
          <p:nvPr>
            <p:ph type="subTitle" idx="1"/>
          </p:nvPr>
        </p:nvSpPr>
        <p:spPr/>
        <p:txBody>
          <a:bodyPr/>
          <a:lstStyle/>
          <a:p>
            <a:r>
              <a:rPr lang="en-CA" dirty="0"/>
              <a:t>CHY4U, Ms. Gluskin</a:t>
            </a:r>
          </a:p>
          <a:p>
            <a:r>
              <a:rPr lang="en-CA" dirty="0"/>
              <a:t>April/May 2020</a:t>
            </a:r>
          </a:p>
        </p:txBody>
      </p:sp>
    </p:spTree>
    <p:extLst>
      <p:ext uri="{BB962C8B-B14F-4D97-AF65-F5344CB8AC3E}">
        <p14:creationId xmlns:p14="http://schemas.microsoft.com/office/powerpoint/2010/main" val="309795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980BC07-26EA-497D-8A22-4F3C0F3F8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78" y="243885"/>
            <a:ext cx="7126116" cy="5938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C15C22-6DE7-4C1F-AF48-C94AA1B518EB}"/>
              </a:ext>
            </a:extLst>
          </p:cNvPr>
          <p:cNvSpPr txBox="1"/>
          <p:nvPr/>
        </p:nvSpPr>
        <p:spPr>
          <a:xfrm>
            <a:off x="8108219" y="509798"/>
            <a:ext cx="3172078" cy="5262979"/>
          </a:xfrm>
          <a:prstGeom prst="rect">
            <a:avLst/>
          </a:prstGeom>
          <a:noFill/>
        </p:spPr>
        <p:txBody>
          <a:bodyPr wrap="square" rtlCol="0">
            <a:spAutoFit/>
          </a:bodyPr>
          <a:lstStyle/>
          <a:p>
            <a:r>
              <a:rPr lang="en-CA" sz="2800" b="1" dirty="0"/>
              <a:t>Source 1: </a:t>
            </a:r>
            <a:r>
              <a:rPr lang="en-CA" sz="2800" dirty="0"/>
              <a:t>1909 Map of Railways in India (part of the British Empire) </a:t>
            </a:r>
          </a:p>
          <a:p>
            <a:r>
              <a:rPr lang="en-CA" sz="2800" dirty="0"/>
              <a:t> from a British atlas</a:t>
            </a:r>
          </a:p>
          <a:p>
            <a:endParaRPr lang="en-CA" sz="2800" dirty="0"/>
          </a:p>
          <a:p>
            <a:r>
              <a:rPr lang="en-CA" sz="2800" dirty="0">
                <a:highlight>
                  <a:srgbClr val="00FF00"/>
                </a:highlight>
              </a:rPr>
              <a:t>From the perspective of the British, what kind of benefits would imperialism have brought to India?</a:t>
            </a:r>
          </a:p>
        </p:txBody>
      </p:sp>
    </p:spTree>
    <p:extLst>
      <p:ext uri="{BB962C8B-B14F-4D97-AF65-F5344CB8AC3E}">
        <p14:creationId xmlns:p14="http://schemas.microsoft.com/office/powerpoint/2010/main" val="117354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0DA8-81EC-4A4F-8DCC-DD648CB62AE5}"/>
              </a:ext>
            </a:extLst>
          </p:cNvPr>
          <p:cNvSpPr>
            <a:spLocks noGrp="1"/>
          </p:cNvSpPr>
          <p:nvPr>
            <p:ph type="title"/>
          </p:nvPr>
        </p:nvSpPr>
        <p:spPr/>
        <p:txBody>
          <a:bodyPr>
            <a:normAutofit fontScale="90000"/>
          </a:bodyPr>
          <a:lstStyle/>
          <a:p>
            <a:br>
              <a:rPr lang="en-CA" b="1" dirty="0"/>
            </a:br>
            <a:br>
              <a:rPr lang="en-CA" b="1" dirty="0"/>
            </a:br>
            <a:r>
              <a:rPr lang="en-CA" b="1" dirty="0"/>
              <a:t>Source 2:</a:t>
            </a:r>
            <a:r>
              <a:rPr lang="en-CA" dirty="0"/>
              <a:t> Indian Nationalist (anti-imperialist) Bal Gangadhar Tilak</a:t>
            </a:r>
            <a:br>
              <a:rPr lang="en-CA" dirty="0"/>
            </a:br>
            <a:endParaRPr lang="en-CA" dirty="0"/>
          </a:p>
        </p:txBody>
      </p:sp>
      <p:sp>
        <p:nvSpPr>
          <p:cNvPr id="3" name="Content Placeholder 2">
            <a:extLst>
              <a:ext uri="{FF2B5EF4-FFF2-40B4-BE49-F238E27FC236}">
                <a16:creationId xmlns:a16="http://schemas.microsoft.com/office/drawing/2014/main" id="{533D19BA-036E-4907-B982-073DFBE452C8}"/>
              </a:ext>
            </a:extLst>
          </p:cNvPr>
          <p:cNvSpPr>
            <a:spLocks noGrp="1"/>
          </p:cNvSpPr>
          <p:nvPr>
            <p:ph idx="1"/>
          </p:nvPr>
        </p:nvSpPr>
        <p:spPr/>
        <p:txBody>
          <a:bodyPr>
            <a:normAutofit lnSpcReduction="10000"/>
          </a:bodyPr>
          <a:lstStyle/>
          <a:p>
            <a:r>
              <a:rPr lang="en-CA" dirty="0"/>
              <a:t>Tilak addressing the Indian National Congress in 1907:</a:t>
            </a:r>
          </a:p>
          <a:p>
            <a:r>
              <a:rPr lang="en-CA" dirty="0"/>
              <a:t>“One thing is granted, namely, that this government does not suit us. As has been said by an eminent statesman – the government of one country by another can never be a successful, and therefore, a permanent government. …One fact is that this alien government has ruined the country. In the beginning, all of us were taken by surprise. We were almost dazed. We thought that everything that the rulers did was for our good …We are not armed, and there is no necessity for arms either. We have a stronger weapon, a political weapon, in boycott. We have perceived one fact, that the whole of this administration, which is carried on by a handful of Englishmen, is carried on with our assistance. We are all in subordinate service. … I want to have the key of my house, and not merely one stranger turned out of it. Self-government is our goal; we want a control over our administrative machinery. We don’t want to become clerks and remain [clerks]. At present, we are clerks and willing instruments of our own oppression in the hands of an alien government, and that government is ruling over us not by its innate strength but by keeping us in ignorance and blindness to the perception of this fact.”</a:t>
            </a:r>
          </a:p>
          <a:p>
            <a:endParaRPr lang="en-CA" dirty="0"/>
          </a:p>
        </p:txBody>
      </p:sp>
      <p:sp>
        <p:nvSpPr>
          <p:cNvPr id="4" name="TextBox 3">
            <a:extLst>
              <a:ext uri="{FF2B5EF4-FFF2-40B4-BE49-F238E27FC236}">
                <a16:creationId xmlns:a16="http://schemas.microsoft.com/office/drawing/2014/main" id="{3E5E0FCC-37DC-48F6-B354-C2E8CC96A199}"/>
              </a:ext>
            </a:extLst>
          </p:cNvPr>
          <p:cNvSpPr txBox="1"/>
          <p:nvPr/>
        </p:nvSpPr>
        <p:spPr>
          <a:xfrm>
            <a:off x="226577" y="5810081"/>
            <a:ext cx="11353126" cy="369332"/>
          </a:xfrm>
          <a:prstGeom prst="rect">
            <a:avLst/>
          </a:prstGeom>
          <a:noFill/>
        </p:spPr>
        <p:txBody>
          <a:bodyPr wrap="square" rtlCol="0">
            <a:spAutoFit/>
          </a:bodyPr>
          <a:lstStyle/>
          <a:p>
            <a:r>
              <a:rPr lang="en-CA" dirty="0">
                <a:highlight>
                  <a:srgbClr val="00FF00"/>
                </a:highlight>
              </a:rPr>
              <a:t>From the perspective of an Indian nationalist, what are the drawbacks of imperialism</a:t>
            </a:r>
            <a:r>
              <a:rPr lang="en-CA" dirty="0"/>
              <a:t>?</a:t>
            </a:r>
          </a:p>
        </p:txBody>
      </p:sp>
    </p:spTree>
    <p:extLst>
      <p:ext uri="{BB962C8B-B14F-4D97-AF65-F5344CB8AC3E}">
        <p14:creationId xmlns:p14="http://schemas.microsoft.com/office/powerpoint/2010/main" val="365695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CEDA-B643-4EB2-9E27-0E57E5159749}"/>
              </a:ext>
            </a:extLst>
          </p:cNvPr>
          <p:cNvSpPr>
            <a:spLocks noGrp="1"/>
          </p:cNvSpPr>
          <p:nvPr>
            <p:ph type="title"/>
          </p:nvPr>
        </p:nvSpPr>
        <p:spPr/>
        <p:txBody>
          <a:bodyPr/>
          <a:lstStyle/>
          <a:p>
            <a:r>
              <a:rPr lang="en-CA" dirty="0"/>
              <a:t>Imperialism in Maps</a:t>
            </a:r>
          </a:p>
        </p:txBody>
      </p:sp>
      <p:sp>
        <p:nvSpPr>
          <p:cNvPr id="3" name="Content Placeholder 2">
            <a:extLst>
              <a:ext uri="{FF2B5EF4-FFF2-40B4-BE49-F238E27FC236}">
                <a16:creationId xmlns:a16="http://schemas.microsoft.com/office/drawing/2014/main" id="{ED15973C-EF22-4F75-A663-1AF0A8B761AC}"/>
              </a:ext>
            </a:extLst>
          </p:cNvPr>
          <p:cNvSpPr>
            <a:spLocks noGrp="1"/>
          </p:cNvSpPr>
          <p:nvPr>
            <p:ph idx="1"/>
          </p:nvPr>
        </p:nvSpPr>
        <p:spPr/>
        <p:txBody>
          <a:bodyPr/>
          <a:lstStyle/>
          <a:p>
            <a:r>
              <a:rPr lang="en-CA" dirty="0"/>
              <a:t>Now let’s look at some maps to help us ask interesting questions about imperialism. </a:t>
            </a:r>
          </a:p>
          <a:p>
            <a:r>
              <a:rPr lang="en-CA" dirty="0">
                <a:highlight>
                  <a:srgbClr val="00FF00"/>
                </a:highlight>
              </a:rPr>
              <a:t>See Imperialism in Maps</a:t>
            </a:r>
            <a:r>
              <a:rPr lang="en-CA" dirty="0"/>
              <a:t> on the blog or the Google Classroom. </a:t>
            </a:r>
          </a:p>
        </p:txBody>
      </p:sp>
      <p:cxnSp>
        <p:nvCxnSpPr>
          <p:cNvPr id="5" name="Connector: Elbow 4">
            <a:extLst>
              <a:ext uri="{FF2B5EF4-FFF2-40B4-BE49-F238E27FC236}">
                <a16:creationId xmlns:a16="http://schemas.microsoft.com/office/drawing/2014/main" id="{9B117307-C205-4B44-8165-261BF1F349F9}"/>
              </a:ext>
            </a:extLst>
          </p:cNvPr>
          <p:cNvCxnSpPr/>
          <p:nvPr/>
        </p:nvCxnSpPr>
        <p:spPr>
          <a:xfrm>
            <a:off x="3884177" y="3163986"/>
            <a:ext cx="3843717" cy="1626499"/>
          </a:xfrm>
          <a:prstGeom prst="bentConnector3">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91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DBF904-EF4F-40B9-9E5E-1ACBC7FA35CE}"/>
              </a:ext>
            </a:extLst>
          </p:cNvPr>
          <p:cNvSpPr>
            <a:spLocks noGrp="1"/>
          </p:cNvSpPr>
          <p:nvPr>
            <p:ph type="title"/>
          </p:nvPr>
        </p:nvSpPr>
        <p:spPr/>
        <p:txBody>
          <a:bodyPr/>
          <a:lstStyle/>
          <a:p>
            <a:r>
              <a:rPr lang="en-CA"/>
              <a:t>Technology First</a:t>
            </a:r>
            <a:endParaRPr lang="en-CA" dirty="0"/>
          </a:p>
        </p:txBody>
      </p:sp>
      <p:pic>
        <p:nvPicPr>
          <p:cNvPr id="8" name="Content Placeholder 7">
            <a:extLst>
              <a:ext uri="{FF2B5EF4-FFF2-40B4-BE49-F238E27FC236}">
                <a16:creationId xmlns:a16="http://schemas.microsoft.com/office/drawing/2014/main" id="{37DB2CB1-EC84-43E0-9A29-AE68079D79A7}"/>
              </a:ext>
            </a:extLst>
          </p:cNvPr>
          <p:cNvPicPr>
            <a:picLocks noGrp="1" noChangeAspect="1"/>
          </p:cNvPicPr>
          <p:nvPr>
            <p:ph idx="1"/>
          </p:nvPr>
        </p:nvPicPr>
        <p:blipFill>
          <a:blip r:embed="rId2"/>
          <a:stretch>
            <a:fillRect/>
          </a:stretch>
        </p:blipFill>
        <p:spPr>
          <a:xfrm>
            <a:off x="653608" y="1902907"/>
            <a:ext cx="3241492" cy="4022725"/>
          </a:xfrm>
          <a:prstGeom prst="rect">
            <a:avLst/>
          </a:prstGeom>
        </p:spPr>
      </p:pic>
      <p:sp>
        <p:nvSpPr>
          <p:cNvPr id="9" name="TextBox 8">
            <a:extLst>
              <a:ext uri="{FF2B5EF4-FFF2-40B4-BE49-F238E27FC236}">
                <a16:creationId xmlns:a16="http://schemas.microsoft.com/office/drawing/2014/main" id="{7746029E-E9B4-424F-965C-679C4CA200A4}"/>
              </a:ext>
            </a:extLst>
          </p:cNvPr>
          <p:cNvSpPr txBox="1"/>
          <p:nvPr/>
        </p:nvSpPr>
        <p:spPr>
          <a:xfrm>
            <a:off x="5518768" y="1858907"/>
            <a:ext cx="4976602" cy="2308324"/>
          </a:xfrm>
          <a:prstGeom prst="rect">
            <a:avLst/>
          </a:prstGeom>
          <a:noFill/>
        </p:spPr>
        <p:txBody>
          <a:bodyPr wrap="square" rtlCol="0">
            <a:spAutoFit/>
          </a:bodyPr>
          <a:lstStyle/>
          <a:p>
            <a:r>
              <a:rPr lang="en-CA" sz="2400" dirty="0"/>
              <a:t>Please look at page 38 in unit 3 handouts: Nineteenth Century Firsts Timeline. </a:t>
            </a:r>
            <a:r>
              <a:rPr lang="en-CA" sz="2400" dirty="0">
                <a:highlight>
                  <a:srgbClr val="00FF00"/>
                </a:highlight>
              </a:rPr>
              <a:t>Identify what you think the most important 3 technologies would have been to enable imperialism and re-shape the world. </a:t>
            </a:r>
          </a:p>
        </p:txBody>
      </p:sp>
      <p:sp>
        <p:nvSpPr>
          <p:cNvPr id="10" name="TextBox 9">
            <a:extLst>
              <a:ext uri="{FF2B5EF4-FFF2-40B4-BE49-F238E27FC236}">
                <a16:creationId xmlns:a16="http://schemas.microsoft.com/office/drawing/2014/main" id="{EF73FD5F-10F3-4F2C-9589-F29CC046E646}"/>
              </a:ext>
            </a:extLst>
          </p:cNvPr>
          <p:cNvSpPr txBox="1"/>
          <p:nvPr/>
        </p:nvSpPr>
        <p:spPr>
          <a:xfrm>
            <a:off x="5227455" y="4288779"/>
            <a:ext cx="6020474" cy="584775"/>
          </a:xfrm>
          <a:prstGeom prst="rect">
            <a:avLst/>
          </a:prstGeom>
          <a:noFill/>
        </p:spPr>
        <p:txBody>
          <a:bodyPr wrap="square" rtlCol="0">
            <a:spAutoFit/>
          </a:bodyPr>
          <a:lstStyle/>
          <a:p>
            <a:r>
              <a:rPr lang="en-CA" sz="3200" dirty="0">
                <a:solidFill>
                  <a:srgbClr val="0070C0"/>
                </a:solidFill>
              </a:rPr>
              <a:t>Technology enabled imperialism</a:t>
            </a:r>
            <a:r>
              <a:rPr lang="en-CA" dirty="0"/>
              <a:t>.</a:t>
            </a:r>
          </a:p>
        </p:txBody>
      </p:sp>
    </p:spTree>
    <p:extLst>
      <p:ext uri="{BB962C8B-B14F-4D97-AF65-F5344CB8AC3E}">
        <p14:creationId xmlns:p14="http://schemas.microsoft.com/office/powerpoint/2010/main" val="404561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C5C5D-CF22-47E8-B097-9B83C5E0395E}"/>
              </a:ext>
            </a:extLst>
          </p:cNvPr>
          <p:cNvSpPr>
            <a:spLocks noGrp="1"/>
          </p:cNvSpPr>
          <p:nvPr>
            <p:ph type="title"/>
          </p:nvPr>
        </p:nvSpPr>
        <p:spPr>
          <a:xfrm>
            <a:off x="6411685" y="634946"/>
            <a:ext cx="5127171" cy="1450757"/>
          </a:xfrm>
        </p:spPr>
        <p:txBody>
          <a:bodyPr>
            <a:normAutofit/>
          </a:bodyPr>
          <a:lstStyle/>
          <a:p>
            <a:r>
              <a:rPr lang="en-CA" dirty="0"/>
              <a:t>Three Motivations for Imperialism </a:t>
            </a:r>
          </a:p>
        </p:txBody>
      </p:sp>
      <p:pic>
        <p:nvPicPr>
          <p:cNvPr id="4" name="Picture 3">
            <a:extLst>
              <a:ext uri="{FF2B5EF4-FFF2-40B4-BE49-F238E27FC236}">
                <a16:creationId xmlns:a16="http://schemas.microsoft.com/office/drawing/2014/main" id="{05B6DBE7-42F5-49C3-96C4-8DFBAAD750D1}"/>
              </a:ext>
            </a:extLst>
          </p:cNvPr>
          <p:cNvPicPr>
            <a:picLocks noChangeAspect="1"/>
          </p:cNvPicPr>
          <p:nvPr/>
        </p:nvPicPr>
        <p:blipFill>
          <a:blip r:embed="rId2"/>
          <a:stretch>
            <a:fillRect/>
          </a:stretch>
        </p:blipFill>
        <p:spPr>
          <a:xfrm>
            <a:off x="1322384" y="645106"/>
            <a:ext cx="4093243" cy="5247747"/>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CB2794-65CC-47B5-A606-91378A76534E}"/>
              </a:ext>
            </a:extLst>
          </p:cNvPr>
          <p:cNvSpPr>
            <a:spLocks noGrp="1"/>
          </p:cNvSpPr>
          <p:nvPr>
            <p:ph idx="1"/>
          </p:nvPr>
        </p:nvSpPr>
        <p:spPr>
          <a:xfrm>
            <a:off x="6411684" y="2198914"/>
            <a:ext cx="5127172" cy="3670180"/>
          </a:xfrm>
        </p:spPr>
        <p:txBody>
          <a:bodyPr>
            <a:normAutofit/>
          </a:bodyPr>
          <a:lstStyle/>
          <a:p>
            <a:r>
              <a:rPr lang="en-CA" sz="3200" dirty="0">
                <a:solidFill>
                  <a:srgbClr val="00B050"/>
                </a:solidFill>
              </a:rPr>
              <a:t>1</a:t>
            </a:r>
            <a:r>
              <a:rPr lang="en-CA" sz="4400" dirty="0">
                <a:solidFill>
                  <a:srgbClr val="00B050"/>
                </a:solidFill>
              </a:rPr>
              <a:t>. </a:t>
            </a:r>
            <a:r>
              <a:rPr lang="en-CA" sz="3200" dirty="0">
                <a:solidFill>
                  <a:srgbClr val="00B050"/>
                </a:solidFill>
              </a:rPr>
              <a:t>economic (resources, labour, markets)</a:t>
            </a:r>
          </a:p>
          <a:p>
            <a:r>
              <a:rPr lang="en-CA" sz="3200" dirty="0">
                <a:solidFill>
                  <a:srgbClr val="00B050"/>
                </a:solidFill>
              </a:rPr>
              <a:t>2. national prestige (other countries have colonies – why not us?)</a:t>
            </a:r>
          </a:p>
          <a:p>
            <a:r>
              <a:rPr lang="en-CA" sz="3200" dirty="0">
                <a:solidFill>
                  <a:srgbClr val="00B050"/>
                </a:solidFill>
              </a:rPr>
              <a:t>3. conversion to Christianity</a:t>
            </a:r>
          </a:p>
          <a:p>
            <a:endParaRPr lang="en-CA" dirty="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821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F18D-B552-4C63-A08D-CD05CD029129}"/>
              </a:ext>
            </a:extLst>
          </p:cNvPr>
          <p:cNvSpPr>
            <a:spLocks noGrp="1"/>
          </p:cNvSpPr>
          <p:nvPr>
            <p:ph type="title"/>
          </p:nvPr>
        </p:nvSpPr>
        <p:spPr/>
        <p:txBody>
          <a:bodyPr/>
          <a:lstStyle/>
          <a:p>
            <a:r>
              <a:rPr lang="en-CA" dirty="0"/>
              <a:t>What is Imperialism?</a:t>
            </a:r>
          </a:p>
        </p:txBody>
      </p:sp>
      <p:sp>
        <p:nvSpPr>
          <p:cNvPr id="3" name="Content Placeholder 2">
            <a:extLst>
              <a:ext uri="{FF2B5EF4-FFF2-40B4-BE49-F238E27FC236}">
                <a16:creationId xmlns:a16="http://schemas.microsoft.com/office/drawing/2014/main" id="{CA2B6BEE-749F-4128-B472-0E372B5E29C1}"/>
              </a:ext>
            </a:extLst>
          </p:cNvPr>
          <p:cNvSpPr>
            <a:spLocks noGrp="1"/>
          </p:cNvSpPr>
          <p:nvPr>
            <p:ph idx="1"/>
          </p:nvPr>
        </p:nvSpPr>
        <p:spPr/>
        <p:txBody>
          <a:bodyPr>
            <a:normAutofit/>
          </a:bodyPr>
          <a:lstStyle/>
          <a:p>
            <a:pPr>
              <a:buFont typeface="Wingdings" panose="05000000000000000000" pitchFamily="2" charset="2"/>
              <a:buChar char="§"/>
            </a:pPr>
            <a:r>
              <a:rPr lang="en-CA" sz="3600" dirty="0"/>
              <a:t>Having an empire</a:t>
            </a:r>
          </a:p>
          <a:p>
            <a:pPr>
              <a:buFont typeface="Wingdings" panose="05000000000000000000" pitchFamily="2" charset="2"/>
              <a:buChar char="§"/>
            </a:pPr>
            <a:r>
              <a:rPr lang="en-CA" sz="3600" dirty="0"/>
              <a:t>Adding territory to a country</a:t>
            </a:r>
          </a:p>
          <a:p>
            <a:pPr>
              <a:buFont typeface="Wingdings" panose="05000000000000000000" pitchFamily="2" charset="2"/>
              <a:buChar char="§"/>
            </a:pPr>
            <a:r>
              <a:rPr lang="en-CA" sz="3600" dirty="0"/>
              <a:t>“ policy of extending a country's power and influence through diplomacy or military force.” (Oxford Dictionary)</a:t>
            </a:r>
          </a:p>
        </p:txBody>
      </p:sp>
    </p:spTree>
    <p:extLst>
      <p:ext uri="{BB962C8B-B14F-4D97-AF65-F5344CB8AC3E}">
        <p14:creationId xmlns:p14="http://schemas.microsoft.com/office/powerpoint/2010/main" val="364503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B10B-E7A5-4BE9-A592-9DEFECBEAA2F}"/>
              </a:ext>
            </a:extLst>
          </p:cNvPr>
          <p:cNvSpPr>
            <a:spLocks noGrp="1"/>
          </p:cNvSpPr>
          <p:nvPr>
            <p:ph type="title"/>
          </p:nvPr>
        </p:nvSpPr>
        <p:spPr/>
        <p:txBody>
          <a:bodyPr/>
          <a:lstStyle/>
          <a:p>
            <a:r>
              <a:rPr lang="en-CA" dirty="0"/>
              <a:t>The Boxes Analogy of Imperialism</a:t>
            </a:r>
          </a:p>
        </p:txBody>
      </p:sp>
      <p:sp>
        <p:nvSpPr>
          <p:cNvPr id="3" name="Content Placeholder 2">
            <a:extLst>
              <a:ext uri="{FF2B5EF4-FFF2-40B4-BE49-F238E27FC236}">
                <a16:creationId xmlns:a16="http://schemas.microsoft.com/office/drawing/2014/main" id="{49B0DF3D-5E75-4CA7-93E5-7F01E5D493E5}"/>
              </a:ext>
            </a:extLst>
          </p:cNvPr>
          <p:cNvSpPr>
            <a:spLocks noGrp="1"/>
          </p:cNvSpPr>
          <p:nvPr>
            <p:ph idx="1"/>
          </p:nvPr>
        </p:nvSpPr>
        <p:spPr/>
        <p:txBody>
          <a:bodyPr>
            <a:normAutofit fontScale="92500" lnSpcReduction="20000"/>
          </a:bodyPr>
          <a:lstStyle/>
          <a:p>
            <a:endParaRPr lang="en-CA" sz="3200" dirty="0"/>
          </a:p>
          <a:p>
            <a:endParaRPr lang="en-CA" sz="3200" dirty="0"/>
          </a:p>
          <a:p>
            <a:r>
              <a:rPr lang="en-CA" sz="3200" dirty="0"/>
              <a:t>On the next slide you will see a map of the Russian Empire in the 1800s from the 1912 </a:t>
            </a:r>
            <a:r>
              <a:rPr lang="en-CA" sz="3200" i="1" dirty="0"/>
              <a:t>Cambridge Atlas of Modern History</a:t>
            </a:r>
            <a:r>
              <a:rPr lang="en-CA" sz="3200" dirty="0"/>
              <a:t>. </a:t>
            </a:r>
          </a:p>
          <a:p>
            <a:pPr marL="0" indent="0">
              <a:buNone/>
            </a:pPr>
            <a:r>
              <a:rPr lang="en-CA" sz="3200" dirty="0"/>
              <a:t>Source: </a:t>
            </a:r>
            <a:r>
              <a:rPr lang="en-CA" sz="3200" dirty="0">
                <a:hlinkClick r:id="rId2"/>
              </a:rPr>
              <a:t>https://etc.usf.edu/maps/pages/7600/7644/7644.htm</a:t>
            </a:r>
            <a:endParaRPr lang="en-CA" sz="3200" dirty="0"/>
          </a:p>
          <a:p>
            <a:pPr marL="0" indent="0">
              <a:buNone/>
            </a:pPr>
            <a:endParaRPr lang="en-CA" sz="3200" dirty="0"/>
          </a:p>
          <a:p>
            <a:pPr marL="0" indent="0">
              <a:buNone/>
            </a:pPr>
            <a:r>
              <a:rPr lang="en-CA" sz="3200" dirty="0"/>
              <a:t>We will use it to learn the boxes analogy of imperialism. The map shows the extent of the empire. The boxes view, on the following slide, shows the different parts of the empire. </a:t>
            </a:r>
          </a:p>
        </p:txBody>
      </p:sp>
    </p:spTree>
    <p:extLst>
      <p:ext uri="{BB962C8B-B14F-4D97-AF65-F5344CB8AC3E}">
        <p14:creationId xmlns:p14="http://schemas.microsoft.com/office/powerpoint/2010/main" val="320972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9BF2CB03-3A50-4B7B-84C8-02DE6248D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54" y="285750"/>
            <a:ext cx="8100296" cy="5940217"/>
          </a:xfrm>
          <a:prstGeom prst="rect">
            <a:avLst/>
          </a:prstGeom>
        </p:spPr>
      </p:pic>
    </p:spTree>
    <p:extLst>
      <p:ext uri="{BB962C8B-B14F-4D97-AF65-F5344CB8AC3E}">
        <p14:creationId xmlns:p14="http://schemas.microsoft.com/office/powerpoint/2010/main" val="146420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39D3E2DB-2E9A-494A-96E6-307B020F62D5}"/>
                  </a:ext>
                </a:extLst>
              </p14:cNvPr>
              <p14:cNvContentPartPr/>
              <p14:nvPr/>
            </p14:nvContentPartPr>
            <p14:xfrm>
              <a:off x="1521207" y="983756"/>
              <a:ext cx="8837280" cy="109800"/>
            </p14:xfrm>
          </p:contentPart>
        </mc:Choice>
        <mc:Fallback>
          <p:pic>
            <p:nvPicPr>
              <p:cNvPr id="5" name="Ink 4">
                <a:extLst>
                  <a:ext uri="{FF2B5EF4-FFF2-40B4-BE49-F238E27FC236}">
                    <a16:creationId xmlns:a16="http://schemas.microsoft.com/office/drawing/2014/main" id="{39D3E2DB-2E9A-494A-96E6-307B020F62D5}"/>
                  </a:ext>
                </a:extLst>
              </p:cNvPr>
              <p:cNvPicPr/>
              <p:nvPr/>
            </p:nvPicPr>
            <p:blipFill>
              <a:blip r:embed="rId3"/>
              <a:stretch>
                <a:fillRect/>
              </a:stretch>
            </p:blipFill>
            <p:spPr>
              <a:xfrm>
                <a:off x="1503207" y="965756"/>
                <a:ext cx="8872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6FABA3C0-2CCE-42E8-8AB3-24BBB43C74CC}"/>
                  </a:ext>
                </a:extLst>
              </p14:cNvPr>
              <p14:cNvContentPartPr/>
              <p14:nvPr/>
            </p14:nvContentPartPr>
            <p14:xfrm>
              <a:off x="1406727" y="947036"/>
              <a:ext cx="9241560" cy="4480560"/>
            </p14:xfrm>
          </p:contentPart>
        </mc:Choice>
        <mc:Fallback>
          <p:pic>
            <p:nvPicPr>
              <p:cNvPr id="7" name="Ink 6">
                <a:extLst>
                  <a:ext uri="{FF2B5EF4-FFF2-40B4-BE49-F238E27FC236}">
                    <a16:creationId xmlns:a16="http://schemas.microsoft.com/office/drawing/2014/main" id="{6FABA3C0-2CCE-42E8-8AB3-24BBB43C74CC}"/>
                  </a:ext>
                </a:extLst>
              </p:cNvPr>
              <p:cNvPicPr/>
              <p:nvPr/>
            </p:nvPicPr>
            <p:blipFill>
              <a:blip r:embed="rId5"/>
              <a:stretch>
                <a:fillRect/>
              </a:stretch>
            </p:blipFill>
            <p:spPr>
              <a:xfrm>
                <a:off x="1388727" y="929036"/>
                <a:ext cx="9277200" cy="451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F1AB2BCE-5F51-43CB-B546-578643CE9AE6}"/>
                  </a:ext>
                </a:extLst>
              </p14:cNvPr>
              <p14:cNvContentPartPr/>
              <p14:nvPr/>
            </p14:nvContentPartPr>
            <p14:xfrm>
              <a:off x="1577367" y="2370116"/>
              <a:ext cx="8881920" cy="219960"/>
            </p14:xfrm>
          </p:contentPart>
        </mc:Choice>
        <mc:Fallback>
          <p:pic>
            <p:nvPicPr>
              <p:cNvPr id="8" name="Ink 7">
                <a:extLst>
                  <a:ext uri="{FF2B5EF4-FFF2-40B4-BE49-F238E27FC236}">
                    <a16:creationId xmlns:a16="http://schemas.microsoft.com/office/drawing/2014/main" id="{F1AB2BCE-5F51-43CB-B546-578643CE9AE6}"/>
                  </a:ext>
                </a:extLst>
              </p:cNvPr>
              <p:cNvPicPr/>
              <p:nvPr/>
            </p:nvPicPr>
            <p:blipFill>
              <a:blip r:embed="rId7"/>
              <a:stretch>
                <a:fillRect/>
              </a:stretch>
            </p:blipFill>
            <p:spPr>
              <a:xfrm>
                <a:off x="1559727" y="2352116"/>
                <a:ext cx="89175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3E8FDE45-3814-42F0-8362-A4EB8CBB8D43}"/>
                  </a:ext>
                </a:extLst>
              </p14:cNvPr>
              <p14:cNvContentPartPr/>
              <p14:nvPr/>
            </p14:nvContentPartPr>
            <p14:xfrm>
              <a:off x="1439847" y="3891476"/>
              <a:ext cx="8995680" cy="317160"/>
            </p14:xfrm>
          </p:contentPart>
        </mc:Choice>
        <mc:Fallback>
          <p:pic>
            <p:nvPicPr>
              <p:cNvPr id="10" name="Ink 9">
                <a:extLst>
                  <a:ext uri="{FF2B5EF4-FFF2-40B4-BE49-F238E27FC236}">
                    <a16:creationId xmlns:a16="http://schemas.microsoft.com/office/drawing/2014/main" id="{3E8FDE45-3814-42F0-8362-A4EB8CBB8D43}"/>
                  </a:ext>
                </a:extLst>
              </p:cNvPr>
              <p:cNvPicPr/>
              <p:nvPr/>
            </p:nvPicPr>
            <p:blipFill>
              <a:blip r:embed="rId9"/>
              <a:stretch>
                <a:fillRect/>
              </a:stretch>
            </p:blipFill>
            <p:spPr>
              <a:xfrm>
                <a:off x="1421847" y="3873476"/>
                <a:ext cx="903132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60AE41A6-C25E-4C45-9E2D-B43C23F85065}"/>
                  </a:ext>
                </a:extLst>
              </p14:cNvPr>
              <p14:cNvContentPartPr/>
              <p14:nvPr/>
            </p14:nvContentPartPr>
            <p14:xfrm>
              <a:off x="3632607" y="1197596"/>
              <a:ext cx="50040" cy="3921120"/>
            </p14:xfrm>
          </p:contentPart>
        </mc:Choice>
        <mc:Fallback>
          <p:pic>
            <p:nvPicPr>
              <p:cNvPr id="11" name="Ink 10">
                <a:extLst>
                  <a:ext uri="{FF2B5EF4-FFF2-40B4-BE49-F238E27FC236}">
                    <a16:creationId xmlns:a16="http://schemas.microsoft.com/office/drawing/2014/main" id="{60AE41A6-C25E-4C45-9E2D-B43C23F85065}"/>
                  </a:ext>
                </a:extLst>
              </p:cNvPr>
              <p:cNvPicPr/>
              <p:nvPr/>
            </p:nvPicPr>
            <p:blipFill>
              <a:blip r:embed="rId11"/>
              <a:stretch>
                <a:fillRect/>
              </a:stretch>
            </p:blipFill>
            <p:spPr>
              <a:xfrm>
                <a:off x="3614607" y="1179596"/>
                <a:ext cx="85680" cy="3956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01F1AFE6-AE19-43C7-B8AD-505DCDDC9B35}"/>
                  </a:ext>
                </a:extLst>
              </p14:cNvPr>
              <p14:cNvContentPartPr/>
              <p14:nvPr/>
            </p14:nvContentPartPr>
            <p14:xfrm>
              <a:off x="5946687" y="1051436"/>
              <a:ext cx="138240" cy="3937320"/>
            </p14:xfrm>
          </p:contentPart>
        </mc:Choice>
        <mc:Fallback>
          <p:pic>
            <p:nvPicPr>
              <p:cNvPr id="12" name="Ink 11">
                <a:extLst>
                  <a:ext uri="{FF2B5EF4-FFF2-40B4-BE49-F238E27FC236}">
                    <a16:creationId xmlns:a16="http://schemas.microsoft.com/office/drawing/2014/main" id="{01F1AFE6-AE19-43C7-B8AD-505DCDDC9B35}"/>
                  </a:ext>
                </a:extLst>
              </p:cNvPr>
              <p:cNvPicPr/>
              <p:nvPr/>
            </p:nvPicPr>
            <p:blipFill>
              <a:blip r:embed="rId13"/>
              <a:stretch>
                <a:fillRect/>
              </a:stretch>
            </p:blipFill>
            <p:spPr>
              <a:xfrm>
                <a:off x="5928687" y="1033436"/>
                <a:ext cx="173880" cy="3972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A1078FDD-7F2C-4031-8F7B-B7BFBF825DD1}"/>
                  </a:ext>
                </a:extLst>
              </p14:cNvPr>
              <p14:cNvContentPartPr/>
              <p14:nvPr/>
            </p14:nvContentPartPr>
            <p14:xfrm>
              <a:off x="8427087" y="1092476"/>
              <a:ext cx="250920" cy="3927240"/>
            </p14:xfrm>
          </p:contentPart>
        </mc:Choice>
        <mc:Fallback>
          <p:pic>
            <p:nvPicPr>
              <p:cNvPr id="13" name="Ink 12">
                <a:extLst>
                  <a:ext uri="{FF2B5EF4-FFF2-40B4-BE49-F238E27FC236}">
                    <a16:creationId xmlns:a16="http://schemas.microsoft.com/office/drawing/2014/main" id="{A1078FDD-7F2C-4031-8F7B-B7BFBF825DD1}"/>
                  </a:ext>
                </a:extLst>
              </p:cNvPr>
              <p:cNvPicPr/>
              <p:nvPr/>
            </p:nvPicPr>
            <p:blipFill>
              <a:blip r:embed="rId15"/>
              <a:stretch>
                <a:fillRect/>
              </a:stretch>
            </p:blipFill>
            <p:spPr>
              <a:xfrm>
                <a:off x="8409087" y="1074476"/>
                <a:ext cx="286560" cy="3962880"/>
              </a:xfrm>
              <a:prstGeom prst="rect">
                <a:avLst/>
              </a:prstGeom>
            </p:spPr>
          </p:pic>
        </mc:Fallback>
      </mc:AlternateContent>
      <p:sp>
        <p:nvSpPr>
          <p:cNvPr id="14" name="TextBox 13">
            <a:extLst>
              <a:ext uri="{FF2B5EF4-FFF2-40B4-BE49-F238E27FC236}">
                <a16:creationId xmlns:a16="http://schemas.microsoft.com/office/drawing/2014/main" id="{45928E7C-BF4C-4BAE-9196-C35164714FCB}"/>
              </a:ext>
            </a:extLst>
          </p:cNvPr>
          <p:cNvSpPr txBox="1"/>
          <p:nvPr/>
        </p:nvSpPr>
        <p:spPr>
          <a:xfrm>
            <a:off x="2112021" y="1464658"/>
            <a:ext cx="1220410" cy="369332"/>
          </a:xfrm>
          <a:prstGeom prst="rect">
            <a:avLst/>
          </a:prstGeom>
          <a:noFill/>
        </p:spPr>
        <p:txBody>
          <a:bodyPr wrap="square" rtlCol="0">
            <a:spAutoFit/>
          </a:bodyPr>
          <a:lstStyle/>
          <a:p>
            <a:r>
              <a:rPr lang="en-CA" dirty="0"/>
              <a:t>*Russia</a:t>
            </a:r>
          </a:p>
        </p:txBody>
      </p:sp>
      <p:sp>
        <p:nvSpPr>
          <p:cNvPr id="15" name="TextBox 14">
            <a:extLst>
              <a:ext uri="{FF2B5EF4-FFF2-40B4-BE49-F238E27FC236}">
                <a16:creationId xmlns:a16="http://schemas.microsoft.com/office/drawing/2014/main" id="{E8417DE2-F0EA-47C4-8E1E-B8F18F05D6C3}"/>
              </a:ext>
            </a:extLst>
          </p:cNvPr>
          <p:cNvSpPr txBox="1"/>
          <p:nvPr/>
        </p:nvSpPr>
        <p:spPr>
          <a:xfrm>
            <a:off x="4086478" y="1553671"/>
            <a:ext cx="1301193" cy="369332"/>
          </a:xfrm>
          <a:prstGeom prst="rect">
            <a:avLst/>
          </a:prstGeom>
          <a:noFill/>
        </p:spPr>
        <p:txBody>
          <a:bodyPr wrap="square" rtlCol="0">
            <a:spAutoFit/>
          </a:bodyPr>
          <a:lstStyle/>
          <a:p>
            <a:r>
              <a:rPr lang="en-CA" dirty="0"/>
              <a:t>Ukraine</a:t>
            </a:r>
          </a:p>
        </p:txBody>
      </p:sp>
      <p:sp>
        <p:nvSpPr>
          <p:cNvPr id="16" name="TextBox 15">
            <a:extLst>
              <a:ext uri="{FF2B5EF4-FFF2-40B4-BE49-F238E27FC236}">
                <a16:creationId xmlns:a16="http://schemas.microsoft.com/office/drawing/2014/main" id="{12FA9F80-A4B2-4FE8-BC9F-4641D50973E0}"/>
              </a:ext>
            </a:extLst>
          </p:cNvPr>
          <p:cNvSpPr txBox="1"/>
          <p:nvPr/>
        </p:nvSpPr>
        <p:spPr>
          <a:xfrm>
            <a:off x="6222775" y="1553671"/>
            <a:ext cx="1788340" cy="369332"/>
          </a:xfrm>
          <a:prstGeom prst="rect">
            <a:avLst/>
          </a:prstGeom>
          <a:noFill/>
        </p:spPr>
        <p:txBody>
          <a:bodyPr wrap="square" rtlCol="0">
            <a:spAutoFit/>
          </a:bodyPr>
          <a:lstStyle/>
          <a:p>
            <a:r>
              <a:rPr lang="en-CA" dirty="0"/>
              <a:t>Belarus</a:t>
            </a:r>
          </a:p>
        </p:txBody>
      </p:sp>
      <p:sp>
        <p:nvSpPr>
          <p:cNvPr id="17" name="TextBox 16">
            <a:extLst>
              <a:ext uri="{FF2B5EF4-FFF2-40B4-BE49-F238E27FC236}">
                <a16:creationId xmlns:a16="http://schemas.microsoft.com/office/drawing/2014/main" id="{0EED945B-8512-4B60-800C-852AABB1FE02}"/>
              </a:ext>
            </a:extLst>
          </p:cNvPr>
          <p:cNvSpPr txBox="1"/>
          <p:nvPr/>
        </p:nvSpPr>
        <p:spPr>
          <a:xfrm>
            <a:off x="8924152" y="1369005"/>
            <a:ext cx="1010208" cy="369332"/>
          </a:xfrm>
          <a:prstGeom prst="rect">
            <a:avLst/>
          </a:prstGeom>
          <a:noFill/>
        </p:spPr>
        <p:txBody>
          <a:bodyPr wrap="square" rtlCol="0">
            <a:spAutoFit/>
          </a:bodyPr>
          <a:lstStyle/>
          <a:p>
            <a:r>
              <a:rPr lang="en-CA" dirty="0"/>
              <a:t>Moldova</a:t>
            </a:r>
          </a:p>
        </p:txBody>
      </p:sp>
      <p:sp>
        <p:nvSpPr>
          <p:cNvPr id="18" name="TextBox 17">
            <a:extLst>
              <a:ext uri="{FF2B5EF4-FFF2-40B4-BE49-F238E27FC236}">
                <a16:creationId xmlns:a16="http://schemas.microsoft.com/office/drawing/2014/main" id="{9384C421-6885-443B-B12D-175522315D44}"/>
              </a:ext>
            </a:extLst>
          </p:cNvPr>
          <p:cNvSpPr txBox="1"/>
          <p:nvPr/>
        </p:nvSpPr>
        <p:spPr>
          <a:xfrm>
            <a:off x="1869260" y="3158156"/>
            <a:ext cx="1286634" cy="369332"/>
          </a:xfrm>
          <a:prstGeom prst="rect">
            <a:avLst/>
          </a:prstGeom>
          <a:noFill/>
        </p:spPr>
        <p:txBody>
          <a:bodyPr wrap="square" rtlCol="0">
            <a:spAutoFit/>
          </a:bodyPr>
          <a:lstStyle/>
          <a:p>
            <a:r>
              <a:rPr lang="en-CA" dirty="0"/>
              <a:t>Finland</a:t>
            </a:r>
          </a:p>
        </p:txBody>
      </p:sp>
      <p:sp>
        <p:nvSpPr>
          <p:cNvPr id="19" name="TextBox 18">
            <a:extLst>
              <a:ext uri="{FF2B5EF4-FFF2-40B4-BE49-F238E27FC236}">
                <a16:creationId xmlns:a16="http://schemas.microsoft.com/office/drawing/2014/main" id="{726ED410-F347-4218-B4E6-AA283B39719D}"/>
              </a:ext>
            </a:extLst>
          </p:cNvPr>
          <p:cNvSpPr txBox="1"/>
          <p:nvPr/>
        </p:nvSpPr>
        <p:spPr>
          <a:xfrm>
            <a:off x="4086478" y="3158156"/>
            <a:ext cx="1564024" cy="369332"/>
          </a:xfrm>
          <a:prstGeom prst="rect">
            <a:avLst/>
          </a:prstGeom>
          <a:noFill/>
        </p:spPr>
        <p:txBody>
          <a:bodyPr wrap="square" rtlCol="0">
            <a:spAutoFit/>
          </a:bodyPr>
          <a:lstStyle/>
          <a:p>
            <a:r>
              <a:rPr lang="en-CA" dirty="0"/>
              <a:t>Armenia</a:t>
            </a:r>
          </a:p>
        </p:txBody>
      </p:sp>
      <p:sp>
        <p:nvSpPr>
          <p:cNvPr id="20" name="TextBox 19">
            <a:extLst>
              <a:ext uri="{FF2B5EF4-FFF2-40B4-BE49-F238E27FC236}">
                <a16:creationId xmlns:a16="http://schemas.microsoft.com/office/drawing/2014/main" id="{8010C643-A137-4C79-823C-A702E387F974}"/>
              </a:ext>
            </a:extLst>
          </p:cNvPr>
          <p:cNvSpPr txBox="1"/>
          <p:nvPr/>
        </p:nvSpPr>
        <p:spPr>
          <a:xfrm>
            <a:off x="6384616" y="3074973"/>
            <a:ext cx="1796326" cy="369332"/>
          </a:xfrm>
          <a:prstGeom prst="rect">
            <a:avLst/>
          </a:prstGeom>
          <a:noFill/>
        </p:spPr>
        <p:txBody>
          <a:bodyPr wrap="square" rtlCol="0">
            <a:spAutoFit/>
          </a:bodyPr>
          <a:lstStyle/>
          <a:p>
            <a:r>
              <a:rPr lang="en-CA" dirty="0"/>
              <a:t>Georgia</a:t>
            </a:r>
          </a:p>
        </p:txBody>
      </p:sp>
      <p:sp>
        <p:nvSpPr>
          <p:cNvPr id="21" name="TextBox 20">
            <a:extLst>
              <a:ext uri="{FF2B5EF4-FFF2-40B4-BE49-F238E27FC236}">
                <a16:creationId xmlns:a16="http://schemas.microsoft.com/office/drawing/2014/main" id="{9F7F8D29-43FE-478A-AE9A-47C6D06C9584}"/>
              </a:ext>
            </a:extLst>
          </p:cNvPr>
          <p:cNvSpPr txBox="1"/>
          <p:nvPr/>
        </p:nvSpPr>
        <p:spPr>
          <a:xfrm>
            <a:off x="8787950" y="2994053"/>
            <a:ext cx="1146410" cy="646331"/>
          </a:xfrm>
          <a:prstGeom prst="rect">
            <a:avLst/>
          </a:prstGeom>
          <a:noFill/>
        </p:spPr>
        <p:txBody>
          <a:bodyPr wrap="square" rtlCol="0">
            <a:spAutoFit/>
          </a:bodyPr>
          <a:lstStyle/>
          <a:p>
            <a:r>
              <a:rPr lang="en-CA" dirty="0"/>
              <a:t>Parts of Poland</a:t>
            </a:r>
          </a:p>
        </p:txBody>
      </p:sp>
      <p:sp>
        <p:nvSpPr>
          <p:cNvPr id="22" name="TextBox 21">
            <a:extLst>
              <a:ext uri="{FF2B5EF4-FFF2-40B4-BE49-F238E27FC236}">
                <a16:creationId xmlns:a16="http://schemas.microsoft.com/office/drawing/2014/main" id="{DD7C3B3A-EA0C-450C-8AFA-C15B76CB23AD}"/>
              </a:ext>
            </a:extLst>
          </p:cNvPr>
          <p:cNvSpPr txBox="1"/>
          <p:nvPr/>
        </p:nvSpPr>
        <p:spPr>
          <a:xfrm>
            <a:off x="1925904" y="4604368"/>
            <a:ext cx="1066661" cy="369332"/>
          </a:xfrm>
          <a:prstGeom prst="rect">
            <a:avLst/>
          </a:prstGeom>
          <a:noFill/>
        </p:spPr>
        <p:txBody>
          <a:bodyPr wrap="square" rtlCol="0">
            <a:spAutoFit/>
          </a:bodyPr>
          <a:lstStyle/>
          <a:p>
            <a:r>
              <a:rPr lang="en-CA" dirty="0"/>
              <a:t>Lithuania</a:t>
            </a:r>
          </a:p>
        </p:txBody>
      </p:sp>
      <p:sp>
        <p:nvSpPr>
          <p:cNvPr id="23" name="TextBox 22">
            <a:extLst>
              <a:ext uri="{FF2B5EF4-FFF2-40B4-BE49-F238E27FC236}">
                <a16:creationId xmlns:a16="http://schemas.microsoft.com/office/drawing/2014/main" id="{015A0174-43E5-4F11-ABEE-52763E37EC55}"/>
              </a:ext>
            </a:extLst>
          </p:cNvPr>
          <p:cNvSpPr txBox="1"/>
          <p:nvPr/>
        </p:nvSpPr>
        <p:spPr>
          <a:xfrm>
            <a:off x="3932729" y="4499172"/>
            <a:ext cx="1401996" cy="369332"/>
          </a:xfrm>
          <a:prstGeom prst="rect">
            <a:avLst/>
          </a:prstGeom>
          <a:noFill/>
        </p:spPr>
        <p:txBody>
          <a:bodyPr wrap="square" rtlCol="0">
            <a:spAutoFit/>
          </a:bodyPr>
          <a:lstStyle/>
          <a:p>
            <a:r>
              <a:rPr lang="en-CA" dirty="0"/>
              <a:t>Turkestan</a:t>
            </a:r>
          </a:p>
        </p:txBody>
      </p:sp>
      <p:sp>
        <p:nvSpPr>
          <p:cNvPr id="24" name="TextBox 23">
            <a:extLst>
              <a:ext uri="{FF2B5EF4-FFF2-40B4-BE49-F238E27FC236}">
                <a16:creationId xmlns:a16="http://schemas.microsoft.com/office/drawing/2014/main" id="{BEC2363D-5AE8-4D87-B3AB-EA3669145ACB}"/>
              </a:ext>
            </a:extLst>
          </p:cNvPr>
          <p:cNvSpPr txBox="1"/>
          <p:nvPr/>
        </p:nvSpPr>
        <p:spPr>
          <a:xfrm>
            <a:off x="6449352" y="4369699"/>
            <a:ext cx="1658775" cy="369332"/>
          </a:xfrm>
          <a:prstGeom prst="rect">
            <a:avLst/>
          </a:prstGeom>
          <a:noFill/>
        </p:spPr>
        <p:txBody>
          <a:bodyPr wrap="square" rtlCol="0">
            <a:spAutoFit/>
          </a:bodyPr>
          <a:lstStyle/>
          <a:p>
            <a:r>
              <a:rPr lang="en-CA" dirty="0"/>
              <a:t>Siberia</a:t>
            </a:r>
          </a:p>
        </p:txBody>
      </p:sp>
      <p:sp>
        <p:nvSpPr>
          <p:cNvPr id="25" name="TextBox 24">
            <a:extLst>
              <a:ext uri="{FF2B5EF4-FFF2-40B4-BE49-F238E27FC236}">
                <a16:creationId xmlns:a16="http://schemas.microsoft.com/office/drawing/2014/main" id="{95A5B4CE-0211-4B8A-A596-73AF31FB4242}"/>
              </a:ext>
            </a:extLst>
          </p:cNvPr>
          <p:cNvSpPr txBox="1"/>
          <p:nvPr/>
        </p:nvSpPr>
        <p:spPr>
          <a:xfrm>
            <a:off x="8924152" y="4442527"/>
            <a:ext cx="1511375" cy="369332"/>
          </a:xfrm>
          <a:prstGeom prst="rect">
            <a:avLst/>
          </a:prstGeom>
          <a:noFill/>
        </p:spPr>
        <p:txBody>
          <a:bodyPr wrap="square" rtlCol="0">
            <a:spAutoFit/>
          </a:bodyPr>
          <a:lstStyle/>
          <a:p>
            <a:r>
              <a:rPr lang="en-CA" dirty="0"/>
              <a:t>Kamchatka</a:t>
            </a:r>
          </a:p>
        </p:txBody>
      </p:sp>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26" name="Ink 25">
                <a:extLst>
                  <a:ext uri="{FF2B5EF4-FFF2-40B4-BE49-F238E27FC236}">
                    <a16:creationId xmlns:a16="http://schemas.microsoft.com/office/drawing/2014/main" id="{5FE1D903-19B8-40C9-8271-B940CC47B587}"/>
                  </a:ext>
                </a:extLst>
              </p14:cNvPr>
              <p14:cNvContentPartPr/>
              <p14:nvPr/>
            </p14:nvContentPartPr>
            <p14:xfrm>
              <a:off x="1924407" y="1248356"/>
              <a:ext cx="1375560" cy="848520"/>
            </p14:xfrm>
          </p:contentPart>
        </mc:Choice>
        <mc:Fallback>
          <p:pic>
            <p:nvPicPr>
              <p:cNvPr id="26" name="Ink 25">
                <a:extLst>
                  <a:ext uri="{FF2B5EF4-FFF2-40B4-BE49-F238E27FC236}">
                    <a16:creationId xmlns:a16="http://schemas.microsoft.com/office/drawing/2014/main" id="{5FE1D903-19B8-40C9-8271-B940CC47B587}"/>
                  </a:ext>
                </a:extLst>
              </p:cNvPr>
              <p:cNvPicPr/>
              <p:nvPr/>
            </p:nvPicPr>
            <p:blipFill>
              <a:blip r:embed="rId17"/>
              <a:stretch>
                <a:fillRect/>
              </a:stretch>
            </p:blipFill>
            <p:spPr>
              <a:xfrm>
                <a:off x="1906407" y="1230356"/>
                <a:ext cx="1411200" cy="884160"/>
              </a:xfrm>
              <a:prstGeom prst="rect">
                <a:avLst/>
              </a:prstGeom>
            </p:spPr>
          </p:pic>
        </mc:Fallback>
      </mc:AlternateContent>
      <p:sp>
        <p:nvSpPr>
          <p:cNvPr id="27" name="TextBox 26">
            <a:extLst>
              <a:ext uri="{FF2B5EF4-FFF2-40B4-BE49-F238E27FC236}">
                <a16:creationId xmlns:a16="http://schemas.microsoft.com/office/drawing/2014/main" id="{7E2432B8-4561-4A3E-A8E3-695DB1F7405E}"/>
              </a:ext>
            </a:extLst>
          </p:cNvPr>
          <p:cNvSpPr txBox="1"/>
          <p:nvPr/>
        </p:nvSpPr>
        <p:spPr>
          <a:xfrm>
            <a:off x="347958" y="5866726"/>
            <a:ext cx="12097592" cy="369332"/>
          </a:xfrm>
          <a:prstGeom prst="rect">
            <a:avLst/>
          </a:prstGeom>
          <a:noFill/>
        </p:spPr>
        <p:txBody>
          <a:bodyPr wrap="square" rtlCol="0">
            <a:spAutoFit/>
          </a:bodyPr>
          <a:lstStyle/>
          <a:p>
            <a:r>
              <a:rPr lang="en-CA" dirty="0"/>
              <a:t>* The mother country in the sense that it was the centre from which territory was expanded outward.</a:t>
            </a:r>
          </a:p>
        </p:txBody>
      </p:sp>
    </p:spTree>
    <p:extLst>
      <p:ext uri="{BB962C8B-B14F-4D97-AF65-F5344CB8AC3E}">
        <p14:creationId xmlns:p14="http://schemas.microsoft.com/office/powerpoint/2010/main" val="90305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5B9C-3904-40C9-BE3E-81E6528F80C5}"/>
              </a:ext>
            </a:extLst>
          </p:cNvPr>
          <p:cNvSpPr>
            <a:spLocks noGrp="1"/>
          </p:cNvSpPr>
          <p:nvPr>
            <p:ph type="title"/>
          </p:nvPr>
        </p:nvSpPr>
        <p:spPr/>
        <p:txBody>
          <a:bodyPr/>
          <a:lstStyle/>
          <a:p>
            <a:r>
              <a:rPr lang="en-CA" dirty="0"/>
              <a:t>Nationalism – Two Sides of a Coin</a:t>
            </a:r>
          </a:p>
        </p:txBody>
      </p:sp>
      <p:sp>
        <p:nvSpPr>
          <p:cNvPr id="3" name="Content Placeholder 2">
            <a:extLst>
              <a:ext uri="{FF2B5EF4-FFF2-40B4-BE49-F238E27FC236}">
                <a16:creationId xmlns:a16="http://schemas.microsoft.com/office/drawing/2014/main" id="{C5C70B65-44DC-4C43-89B9-10E75B363489}"/>
              </a:ext>
            </a:extLst>
          </p:cNvPr>
          <p:cNvSpPr>
            <a:spLocks noGrp="1"/>
          </p:cNvSpPr>
          <p:nvPr>
            <p:ph idx="1"/>
          </p:nvPr>
        </p:nvSpPr>
        <p:spPr/>
        <p:txBody>
          <a:bodyPr>
            <a:normAutofit fontScale="92500" lnSpcReduction="10000"/>
          </a:bodyPr>
          <a:lstStyle/>
          <a:p>
            <a:r>
              <a:rPr lang="en-CA" sz="3200" b="1" dirty="0">
                <a:solidFill>
                  <a:schemeClr val="accent2"/>
                </a:solidFill>
              </a:rPr>
              <a:t>Nationalism and Imperialism</a:t>
            </a:r>
            <a:endParaRPr lang="en-CA" sz="3200" dirty="0">
              <a:solidFill>
                <a:schemeClr val="accent2"/>
              </a:solidFill>
            </a:endParaRPr>
          </a:p>
          <a:p>
            <a:r>
              <a:rPr lang="en-CA" sz="3600" dirty="0"/>
              <a:t>Empires like Russia, Austria-Hungary, Ottomans, and Britain control a lot of territory. People in the mother-country (Russia, Austria, Turkey) might have a lot of pride and nationalism in the fact that their empire is so big. However, people in the parts of the empire (colonies) might feel otherwise; some may want to have independence for themselves and/or the right to speak their own language and practice their own culture.</a:t>
            </a:r>
          </a:p>
          <a:p>
            <a:endParaRPr lang="en-CA" dirty="0"/>
          </a:p>
        </p:txBody>
      </p:sp>
    </p:spTree>
    <p:extLst>
      <p:ext uri="{BB962C8B-B14F-4D97-AF65-F5344CB8AC3E}">
        <p14:creationId xmlns:p14="http://schemas.microsoft.com/office/powerpoint/2010/main" val="333121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BC6D-10F2-46DC-8928-649CA507119B}"/>
              </a:ext>
            </a:extLst>
          </p:cNvPr>
          <p:cNvSpPr>
            <a:spLocks noGrp="1"/>
          </p:cNvSpPr>
          <p:nvPr>
            <p:ph type="title"/>
          </p:nvPr>
        </p:nvSpPr>
        <p:spPr/>
        <p:txBody>
          <a:bodyPr/>
          <a:lstStyle/>
          <a:p>
            <a:r>
              <a:rPr lang="en-CA" dirty="0"/>
              <a:t>Two Perspectives on Imperialism</a:t>
            </a:r>
          </a:p>
        </p:txBody>
      </p:sp>
      <p:sp>
        <p:nvSpPr>
          <p:cNvPr id="3" name="Content Placeholder 2">
            <a:extLst>
              <a:ext uri="{FF2B5EF4-FFF2-40B4-BE49-F238E27FC236}">
                <a16:creationId xmlns:a16="http://schemas.microsoft.com/office/drawing/2014/main" id="{DAA3DBB7-059B-4A07-95BB-C85A1B329C86}"/>
              </a:ext>
            </a:extLst>
          </p:cNvPr>
          <p:cNvSpPr>
            <a:spLocks noGrp="1"/>
          </p:cNvSpPr>
          <p:nvPr>
            <p:ph idx="1"/>
          </p:nvPr>
        </p:nvSpPr>
        <p:spPr/>
        <p:txBody>
          <a:bodyPr/>
          <a:lstStyle/>
          <a:p>
            <a:r>
              <a:rPr lang="en-CA" sz="4000" dirty="0"/>
              <a:t>On the next 2 slides you will see 2 different perspectives on imperialism.</a:t>
            </a:r>
          </a:p>
          <a:p>
            <a:endParaRPr lang="en-CA" dirty="0"/>
          </a:p>
        </p:txBody>
      </p:sp>
    </p:spTree>
    <p:extLst>
      <p:ext uri="{BB962C8B-B14F-4D97-AF65-F5344CB8AC3E}">
        <p14:creationId xmlns:p14="http://schemas.microsoft.com/office/powerpoint/2010/main" val="42858439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24</TotalTime>
  <Words>700</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Retrospect</vt:lpstr>
      <vt:lpstr>Imperialism</vt:lpstr>
      <vt:lpstr>Technology First</vt:lpstr>
      <vt:lpstr>Three Motivations for Imperialism </vt:lpstr>
      <vt:lpstr>What is Imperialism?</vt:lpstr>
      <vt:lpstr>The Boxes Analogy of Imperialism</vt:lpstr>
      <vt:lpstr>PowerPoint Presentation</vt:lpstr>
      <vt:lpstr>PowerPoint Presentation</vt:lpstr>
      <vt:lpstr>Nationalism – Two Sides of a Coin</vt:lpstr>
      <vt:lpstr>Two Perspectives on Imperialism</vt:lpstr>
      <vt:lpstr>PowerPoint Presentation</vt:lpstr>
      <vt:lpstr>  Source 2: Indian Nationalist (anti-imperialist) Bal Gangadhar Tilak </vt:lpstr>
      <vt:lpstr>Imperialism in Maps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Risa Gluskin</dc:creator>
  <cp:lastModifiedBy>Risa Gluskin</cp:lastModifiedBy>
  <cp:revision>10</cp:revision>
  <dcterms:created xsi:type="dcterms:W3CDTF">2020-04-29T14:57:38Z</dcterms:created>
  <dcterms:modified xsi:type="dcterms:W3CDTF">2020-04-29T15:21:59Z</dcterms:modified>
</cp:coreProperties>
</file>