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63" r:id="rId6"/>
    <p:sldId id="268" r:id="rId7"/>
    <p:sldId id="271" r:id="rId8"/>
    <p:sldId id="269" r:id="rId9"/>
    <p:sldId id="27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723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F24B7-795F-44F4-A5A4-31A9CEAB0CB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AE1B06-29F5-4A78-9FBF-B18783375B5C}">
      <dgm:prSet/>
      <dgm:spPr/>
      <dgm:t>
        <a:bodyPr/>
        <a:lstStyle/>
        <a:p>
          <a:r>
            <a:rPr lang="en-CA"/>
            <a:t>France’s colonial possession since 1880s</a:t>
          </a:r>
          <a:endParaRPr lang="en-US"/>
        </a:p>
      </dgm:t>
    </dgm:pt>
    <dgm:pt modelId="{8712FDA0-F496-4BB4-8963-09612B7094BB}" type="parTrans" cxnId="{3427181F-A526-45FE-BC11-BD6150EC3574}">
      <dgm:prSet/>
      <dgm:spPr/>
      <dgm:t>
        <a:bodyPr/>
        <a:lstStyle/>
        <a:p>
          <a:endParaRPr lang="en-US"/>
        </a:p>
      </dgm:t>
    </dgm:pt>
    <dgm:pt modelId="{041765E5-FD6D-41F7-93C9-7876F38E90B5}" type="sibTrans" cxnId="{3427181F-A526-45FE-BC11-BD6150EC3574}">
      <dgm:prSet/>
      <dgm:spPr/>
      <dgm:t>
        <a:bodyPr/>
        <a:lstStyle/>
        <a:p>
          <a:endParaRPr lang="en-US"/>
        </a:p>
      </dgm:t>
    </dgm:pt>
    <dgm:pt modelId="{F34966D1-7873-473E-AA9D-AF310C90C9B8}">
      <dgm:prSet/>
      <dgm:spPr/>
      <dgm:t>
        <a:bodyPr/>
        <a:lstStyle/>
        <a:p>
          <a:r>
            <a:rPr lang="en-CA" b="1" dirty="0"/>
            <a:t>Economic</a:t>
          </a:r>
          <a:r>
            <a:rPr lang="en-CA" dirty="0"/>
            <a:t>: large plantations of rice, rubber</a:t>
          </a:r>
          <a:endParaRPr lang="en-US" dirty="0"/>
        </a:p>
      </dgm:t>
    </dgm:pt>
    <dgm:pt modelId="{B607A764-F03F-44C2-8CA9-16D822D63A4C}" type="parTrans" cxnId="{C78DEE64-2AA9-4173-93B6-433B502AD199}">
      <dgm:prSet/>
      <dgm:spPr/>
      <dgm:t>
        <a:bodyPr/>
        <a:lstStyle/>
        <a:p>
          <a:endParaRPr lang="en-US"/>
        </a:p>
      </dgm:t>
    </dgm:pt>
    <dgm:pt modelId="{245E9170-8EBE-4CF3-B89D-2096141F748C}" type="sibTrans" cxnId="{C78DEE64-2AA9-4173-93B6-433B502AD199}">
      <dgm:prSet/>
      <dgm:spPr/>
      <dgm:t>
        <a:bodyPr/>
        <a:lstStyle/>
        <a:p>
          <a:endParaRPr lang="en-US"/>
        </a:p>
      </dgm:t>
    </dgm:pt>
    <dgm:pt modelId="{624C5163-730F-4CE5-9601-CB06E6204B29}">
      <dgm:prSet/>
      <dgm:spPr/>
      <dgm:t>
        <a:bodyPr/>
        <a:lstStyle/>
        <a:p>
          <a:r>
            <a:rPr lang="en-CA"/>
            <a:t>Other industries: mining coal, tin, zinc</a:t>
          </a:r>
          <a:endParaRPr lang="en-US"/>
        </a:p>
      </dgm:t>
    </dgm:pt>
    <dgm:pt modelId="{D282E95B-1479-40CB-99B7-C7E8776AF59F}" type="parTrans" cxnId="{E0423C36-33E6-4DCE-8511-3B2DB8051C7D}">
      <dgm:prSet/>
      <dgm:spPr/>
      <dgm:t>
        <a:bodyPr/>
        <a:lstStyle/>
        <a:p>
          <a:endParaRPr lang="en-US"/>
        </a:p>
      </dgm:t>
    </dgm:pt>
    <dgm:pt modelId="{8E2D277D-A1AE-4016-A1DC-5F224F78D4DD}" type="sibTrans" cxnId="{E0423C36-33E6-4DCE-8511-3B2DB8051C7D}">
      <dgm:prSet/>
      <dgm:spPr/>
      <dgm:t>
        <a:bodyPr/>
        <a:lstStyle/>
        <a:p>
          <a:endParaRPr lang="en-US"/>
        </a:p>
      </dgm:t>
    </dgm:pt>
    <dgm:pt modelId="{B26D87C4-F740-4F9A-8DC2-FB169D9423D4}">
      <dgm:prSet/>
      <dgm:spPr/>
      <dgm:t>
        <a:bodyPr/>
        <a:lstStyle/>
        <a:p>
          <a:r>
            <a:rPr lang="en-CA"/>
            <a:t>Workers on plantations were forced, paid low wages, suffered a lot</a:t>
          </a:r>
          <a:endParaRPr lang="en-US"/>
        </a:p>
      </dgm:t>
    </dgm:pt>
    <dgm:pt modelId="{9604A052-B88A-4853-8379-6DE10D0017C6}" type="parTrans" cxnId="{86936278-1689-414D-81D6-9CD55B133B69}">
      <dgm:prSet/>
      <dgm:spPr/>
      <dgm:t>
        <a:bodyPr/>
        <a:lstStyle/>
        <a:p>
          <a:endParaRPr lang="en-US"/>
        </a:p>
      </dgm:t>
    </dgm:pt>
    <dgm:pt modelId="{63DB6A9A-E7F0-41FB-971E-B6F374D1D1C3}" type="sibTrans" cxnId="{86936278-1689-414D-81D6-9CD55B133B69}">
      <dgm:prSet/>
      <dgm:spPr/>
      <dgm:t>
        <a:bodyPr/>
        <a:lstStyle/>
        <a:p>
          <a:endParaRPr lang="en-US"/>
        </a:p>
      </dgm:t>
    </dgm:pt>
    <dgm:pt modelId="{10CFAD61-421A-42EC-9369-DB58C9329524}">
      <dgm:prSet/>
      <dgm:spPr/>
      <dgm:t>
        <a:bodyPr/>
        <a:lstStyle/>
        <a:p>
          <a:r>
            <a:rPr lang="en-CA"/>
            <a:t>Heavy taxes on Vietnamese people, mostly peasants</a:t>
          </a:r>
          <a:endParaRPr lang="en-US"/>
        </a:p>
      </dgm:t>
    </dgm:pt>
    <dgm:pt modelId="{D4D47DE9-BA6B-4377-BB96-66C39B5E45EB}" type="parTrans" cxnId="{0C183543-0FE6-4EFC-AD7A-AE6406DF17D6}">
      <dgm:prSet/>
      <dgm:spPr/>
      <dgm:t>
        <a:bodyPr/>
        <a:lstStyle/>
        <a:p>
          <a:endParaRPr lang="en-US"/>
        </a:p>
      </dgm:t>
    </dgm:pt>
    <dgm:pt modelId="{5F463146-B9F5-4F82-B1E7-B39EB3EF482B}" type="sibTrans" cxnId="{0C183543-0FE6-4EFC-AD7A-AE6406DF17D6}">
      <dgm:prSet/>
      <dgm:spPr/>
      <dgm:t>
        <a:bodyPr/>
        <a:lstStyle/>
        <a:p>
          <a:endParaRPr lang="en-US"/>
        </a:p>
      </dgm:t>
    </dgm:pt>
    <dgm:pt modelId="{D8F62062-EA3C-4EB5-B319-D5EDE247473C}">
      <dgm:prSet/>
      <dgm:spPr/>
      <dgm:t>
        <a:bodyPr/>
        <a:lstStyle/>
        <a:p>
          <a:r>
            <a:rPr lang="en-CA" b="1" dirty="0"/>
            <a:t>Politically</a:t>
          </a:r>
          <a:r>
            <a:rPr lang="en-CA" dirty="0"/>
            <a:t> France was aided by a small group of local allies (or collaborators) who were pro-French, including the figurehead emperor’s family</a:t>
          </a:r>
          <a:endParaRPr lang="en-US" dirty="0"/>
        </a:p>
      </dgm:t>
    </dgm:pt>
    <dgm:pt modelId="{4E02769A-08BE-411F-98CB-FD5E1E2C8023}" type="parTrans" cxnId="{5C60EA1A-94EB-4191-AE5C-D773108FE90F}">
      <dgm:prSet/>
      <dgm:spPr/>
      <dgm:t>
        <a:bodyPr/>
        <a:lstStyle/>
        <a:p>
          <a:endParaRPr lang="en-US"/>
        </a:p>
      </dgm:t>
    </dgm:pt>
    <dgm:pt modelId="{ED8562B0-F0A1-4A5D-97B2-26B5E3A411DA}" type="sibTrans" cxnId="{5C60EA1A-94EB-4191-AE5C-D773108FE90F}">
      <dgm:prSet/>
      <dgm:spPr/>
      <dgm:t>
        <a:bodyPr/>
        <a:lstStyle/>
        <a:p>
          <a:endParaRPr lang="en-US"/>
        </a:p>
      </dgm:t>
    </dgm:pt>
    <dgm:pt modelId="{438B63F0-5CD8-410D-9F33-414774D66C4A}">
      <dgm:prSet/>
      <dgm:spPr/>
      <dgm:t>
        <a:bodyPr/>
        <a:lstStyle/>
        <a:p>
          <a:r>
            <a:rPr lang="en-CA"/>
            <a:t>Vietnamese unity was discouraged by creating provinces rather than allowing a national identity to flourish</a:t>
          </a:r>
          <a:endParaRPr lang="en-US"/>
        </a:p>
      </dgm:t>
    </dgm:pt>
    <dgm:pt modelId="{08440286-3209-438B-B1FD-69638A01680F}" type="parTrans" cxnId="{F5FD540A-C004-4416-A4D6-4CC303E01891}">
      <dgm:prSet/>
      <dgm:spPr/>
      <dgm:t>
        <a:bodyPr/>
        <a:lstStyle/>
        <a:p>
          <a:endParaRPr lang="en-US"/>
        </a:p>
      </dgm:t>
    </dgm:pt>
    <dgm:pt modelId="{57CBB8A2-384D-4471-9F9B-F67ABED06065}" type="sibTrans" cxnId="{F5FD540A-C004-4416-A4D6-4CC303E01891}">
      <dgm:prSet/>
      <dgm:spPr/>
      <dgm:t>
        <a:bodyPr/>
        <a:lstStyle/>
        <a:p>
          <a:endParaRPr lang="en-US"/>
        </a:p>
      </dgm:t>
    </dgm:pt>
    <dgm:pt modelId="{99CFBB59-3E5E-43C5-8C28-25D194F48B0B}" type="pres">
      <dgm:prSet presAssocID="{02AF24B7-795F-44F4-A5A4-31A9CEAB0CBC}" presName="Name0" presStyleCnt="0">
        <dgm:presLayoutVars>
          <dgm:dir/>
          <dgm:animLvl val="lvl"/>
          <dgm:resizeHandles val="exact"/>
        </dgm:presLayoutVars>
      </dgm:prSet>
      <dgm:spPr/>
    </dgm:pt>
    <dgm:pt modelId="{16B2C000-F196-4DD4-97C6-8808F5B0BA36}" type="pres">
      <dgm:prSet presAssocID="{D8F62062-EA3C-4EB5-B319-D5EDE247473C}" presName="boxAndChildren" presStyleCnt="0"/>
      <dgm:spPr/>
    </dgm:pt>
    <dgm:pt modelId="{C9DD9583-57EB-40F8-BA34-F12DBFA2B3B9}" type="pres">
      <dgm:prSet presAssocID="{D8F62062-EA3C-4EB5-B319-D5EDE247473C}" presName="parentTextBox" presStyleLbl="node1" presStyleIdx="0" presStyleCnt="3"/>
      <dgm:spPr/>
    </dgm:pt>
    <dgm:pt modelId="{B6C378D3-417A-4EE8-B4BB-4BC35CE03D76}" type="pres">
      <dgm:prSet presAssocID="{D8F62062-EA3C-4EB5-B319-D5EDE247473C}" presName="entireBox" presStyleLbl="node1" presStyleIdx="0" presStyleCnt="3" custLinFactNeighborX="396" custLinFactNeighborY="56"/>
      <dgm:spPr/>
    </dgm:pt>
    <dgm:pt modelId="{3FD77D93-5832-404A-9A33-ECDF23A999EC}" type="pres">
      <dgm:prSet presAssocID="{D8F62062-EA3C-4EB5-B319-D5EDE247473C}" presName="descendantBox" presStyleCnt="0"/>
      <dgm:spPr/>
    </dgm:pt>
    <dgm:pt modelId="{ED4DA6A5-0E5F-4B82-812D-752940BBD7F1}" type="pres">
      <dgm:prSet presAssocID="{438B63F0-5CD8-410D-9F33-414774D66C4A}" presName="childTextBox" presStyleLbl="fgAccFollowNode1" presStyleIdx="0" presStyleCnt="4">
        <dgm:presLayoutVars>
          <dgm:bulletEnabled val="1"/>
        </dgm:presLayoutVars>
      </dgm:prSet>
      <dgm:spPr/>
    </dgm:pt>
    <dgm:pt modelId="{00C2DBAF-57BA-481E-99FC-139DF9CACEF2}" type="pres">
      <dgm:prSet presAssocID="{245E9170-8EBE-4CF3-B89D-2096141F748C}" presName="sp" presStyleCnt="0"/>
      <dgm:spPr/>
    </dgm:pt>
    <dgm:pt modelId="{9027F4C3-A998-4CA9-8075-A8727B14E2F1}" type="pres">
      <dgm:prSet presAssocID="{F34966D1-7873-473E-AA9D-AF310C90C9B8}" presName="arrowAndChildren" presStyleCnt="0"/>
      <dgm:spPr/>
    </dgm:pt>
    <dgm:pt modelId="{E9B6C8AB-7A68-4ADA-A224-D41061045527}" type="pres">
      <dgm:prSet presAssocID="{F34966D1-7873-473E-AA9D-AF310C90C9B8}" presName="parentTextArrow" presStyleLbl="node1" presStyleIdx="0" presStyleCnt="3"/>
      <dgm:spPr/>
    </dgm:pt>
    <dgm:pt modelId="{D883E8D7-7DF9-4A91-A0BC-0A6FC65FE4BA}" type="pres">
      <dgm:prSet presAssocID="{F34966D1-7873-473E-AA9D-AF310C90C9B8}" presName="arrow" presStyleLbl="node1" presStyleIdx="1" presStyleCnt="3" custLinFactNeighborY="-5647"/>
      <dgm:spPr/>
    </dgm:pt>
    <dgm:pt modelId="{9D481169-8581-4629-A783-247DD65AF008}" type="pres">
      <dgm:prSet presAssocID="{F34966D1-7873-473E-AA9D-AF310C90C9B8}" presName="descendantArrow" presStyleCnt="0"/>
      <dgm:spPr/>
    </dgm:pt>
    <dgm:pt modelId="{609D622A-3EBC-45B3-9E2D-EBA77B06D1F3}" type="pres">
      <dgm:prSet presAssocID="{624C5163-730F-4CE5-9601-CB06E6204B29}" presName="childTextArrow" presStyleLbl="fgAccFollowNode1" presStyleIdx="1" presStyleCnt="4">
        <dgm:presLayoutVars>
          <dgm:bulletEnabled val="1"/>
        </dgm:presLayoutVars>
      </dgm:prSet>
      <dgm:spPr/>
    </dgm:pt>
    <dgm:pt modelId="{3235A71C-9553-477A-B7A9-325C7FD9CE96}" type="pres">
      <dgm:prSet presAssocID="{B26D87C4-F740-4F9A-8DC2-FB169D9423D4}" presName="childTextArrow" presStyleLbl="fgAccFollowNode1" presStyleIdx="2" presStyleCnt="4">
        <dgm:presLayoutVars>
          <dgm:bulletEnabled val="1"/>
        </dgm:presLayoutVars>
      </dgm:prSet>
      <dgm:spPr/>
    </dgm:pt>
    <dgm:pt modelId="{ACACA56B-3E97-43CF-A340-51118E883C0A}" type="pres">
      <dgm:prSet presAssocID="{10CFAD61-421A-42EC-9369-DB58C9329524}" presName="childTextArrow" presStyleLbl="fgAccFollowNode1" presStyleIdx="3" presStyleCnt="4">
        <dgm:presLayoutVars>
          <dgm:bulletEnabled val="1"/>
        </dgm:presLayoutVars>
      </dgm:prSet>
      <dgm:spPr/>
    </dgm:pt>
    <dgm:pt modelId="{9BCC170A-2230-4031-8B2C-EA3AE4658F57}" type="pres">
      <dgm:prSet presAssocID="{041765E5-FD6D-41F7-93C9-7876F38E90B5}" presName="sp" presStyleCnt="0"/>
      <dgm:spPr/>
    </dgm:pt>
    <dgm:pt modelId="{9E917C13-8D07-40D9-A7C2-7BBF5AED5E22}" type="pres">
      <dgm:prSet presAssocID="{A0AE1B06-29F5-4A78-9FBF-B18783375B5C}" presName="arrowAndChildren" presStyleCnt="0"/>
      <dgm:spPr/>
    </dgm:pt>
    <dgm:pt modelId="{E7EC2182-8B04-49C8-8343-E6D3D414C537}" type="pres">
      <dgm:prSet presAssocID="{A0AE1B06-29F5-4A78-9FBF-B18783375B5C}" presName="parentTextArrow" presStyleLbl="node1" presStyleIdx="2" presStyleCnt="3" custScaleY="43538"/>
      <dgm:spPr/>
    </dgm:pt>
  </dgm:ptLst>
  <dgm:cxnLst>
    <dgm:cxn modelId="{F5FD540A-C004-4416-A4D6-4CC303E01891}" srcId="{D8F62062-EA3C-4EB5-B319-D5EDE247473C}" destId="{438B63F0-5CD8-410D-9F33-414774D66C4A}" srcOrd="0" destOrd="0" parTransId="{08440286-3209-438B-B1FD-69638A01680F}" sibTransId="{57CBB8A2-384D-4471-9F9B-F67ABED06065}"/>
    <dgm:cxn modelId="{5C60EA1A-94EB-4191-AE5C-D773108FE90F}" srcId="{02AF24B7-795F-44F4-A5A4-31A9CEAB0CBC}" destId="{D8F62062-EA3C-4EB5-B319-D5EDE247473C}" srcOrd="2" destOrd="0" parTransId="{4E02769A-08BE-411F-98CB-FD5E1E2C8023}" sibTransId="{ED8562B0-F0A1-4A5D-97B2-26B5E3A411DA}"/>
    <dgm:cxn modelId="{3427181F-A526-45FE-BC11-BD6150EC3574}" srcId="{02AF24B7-795F-44F4-A5A4-31A9CEAB0CBC}" destId="{A0AE1B06-29F5-4A78-9FBF-B18783375B5C}" srcOrd="0" destOrd="0" parTransId="{8712FDA0-F496-4BB4-8963-09612B7094BB}" sibTransId="{041765E5-FD6D-41F7-93C9-7876F38E90B5}"/>
    <dgm:cxn modelId="{9AC14527-6B9B-49D6-BE5F-1BB04CC3151B}" type="presOf" srcId="{624C5163-730F-4CE5-9601-CB06E6204B29}" destId="{609D622A-3EBC-45B3-9E2D-EBA77B06D1F3}" srcOrd="0" destOrd="0" presId="urn:microsoft.com/office/officeart/2005/8/layout/process4"/>
    <dgm:cxn modelId="{E0423C36-33E6-4DCE-8511-3B2DB8051C7D}" srcId="{F34966D1-7873-473E-AA9D-AF310C90C9B8}" destId="{624C5163-730F-4CE5-9601-CB06E6204B29}" srcOrd="0" destOrd="0" parTransId="{D282E95B-1479-40CB-99B7-C7E8776AF59F}" sibTransId="{8E2D277D-A1AE-4016-A1DC-5F224F78D4DD}"/>
    <dgm:cxn modelId="{335D065D-AB5B-4F57-B1BA-EEAD06571FBB}" type="presOf" srcId="{B26D87C4-F740-4F9A-8DC2-FB169D9423D4}" destId="{3235A71C-9553-477A-B7A9-325C7FD9CE96}" srcOrd="0" destOrd="0" presId="urn:microsoft.com/office/officeart/2005/8/layout/process4"/>
    <dgm:cxn modelId="{0C183543-0FE6-4EFC-AD7A-AE6406DF17D6}" srcId="{F34966D1-7873-473E-AA9D-AF310C90C9B8}" destId="{10CFAD61-421A-42EC-9369-DB58C9329524}" srcOrd="2" destOrd="0" parTransId="{D4D47DE9-BA6B-4377-BB96-66C39B5E45EB}" sibTransId="{5F463146-B9F5-4F82-B1E7-B39EB3EF482B}"/>
    <dgm:cxn modelId="{C78DEE64-2AA9-4173-93B6-433B502AD199}" srcId="{02AF24B7-795F-44F4-A5A4-31A9CEAB0CBC}" destId="{F34966D1-7873-473E-AA9D-AF310C90C9B8}" srcOrd="1" destOrd="0" parTransId="{B607A764-F03F-44C2-8CA9-16D822D63A4C}" sibTransId="{245E9170-8EBE-4CF3-B89D-2096141F748C}"/>
    <dgm:cxn modelId="{5EB23E73-59AE-49E2-8F7F-6B068002B832}" type="presOf" srcId="{D8F62062-EA3C-4EB5-B319-D5EDE247473C}" destId="{B6C378D3-417A-4EE8-B4BB-4BC35CE03D76}" srcOrd="1" destOrd="0" presId="urn:microsoft.com/office/officeart/2005/8/layout/process4"/>
    <dgm:cxn modelId="{86936278-1689-414D-81D6-9CD55B133B69}" srcId="{F34966D1-7873-473E-AA9D-AF310C90C9B8}" destId="{B26D87C4-F740-4F9A-8DC2-FB169D9423D4}" srcOrd="1" destOrd="0" parTransId="{9604A052-B88A-4853-8379-6DE10D0017C6}" sibTransId="{63DB6A9A-E7F0-41FB-971E-B6F374D1D1C3}"/>
    <dgm:cxn modelId="{4CE6E891-3F9C-4154-9CB0-A9262A9F56D0}" type="presOf" srcId="{F34966D1-7873-473E-AA9D-AF310C90C9B8}" destId="{E9B6C8AB-7A68-4ADA-A224-D41061045527}" srcOrd="0" destOrd="0" presId="urn:microsoft.com/office/officeart/2005/8/layout/process4"/>
    <dgm:cxn modelId="{1DBEA09F-C50E-4B58-916B-E0388C82974B}" type="presOf" srcId="{D8F62062-EA3C-4EB5-B319-D5EDE247473C}" destId="{C9DD9583-57EB-40F8-BA34-F12DBFA2B3B9}" srcOrd="0" destOrd="0" presId="urn:microsoft.com/office/officeart/2005/8/layout/process4"/>
    <dgm:cxn modelId="{3750B6A5-AD93-4C16-A2F8-BA28B1207A63}" type="presOf" srcId="{10CFAD61-421A-42EC-9369-DB58C9329524}" destId="{ACACA56B-3E97-43CF-A340-51118E883C0A}" srcOrd="0" destOrd="0" presId="urn:microsoft.com/office/officeart/2005/8/layout/process4"/>
    <dgm:cxn modelId="{672F6FB3-A4B9-4A66-B19F-FC99C599EC80}" type="presOf" srcId="{438B63F0-5CD8-410D-9F33-414774D66C4A}" destId="{ED4DA6A5-0E5F-4B82-812D-752940BBD7F1}" srcOrd="0" destOrd="0" presId="urn:microsoft.com/office/officeart/2005/8/layout/process4"/>
    <dgm:cxn modelId="{A976E7D7-6070-4B21-BE7D-9DD23A9CF745}" type="presOf" srcId="{02AF24B7-795F-44F4-A5A4-31A9CEAB0CBC}" destId="{99CFBB59-3E5E-43C5-8C28-25D194F48B0B}" srcOrd="0" destOrd="0" presId="urn:microsoft.com/office/officeart/2005/8/layout/process4"/>
    <dgm:cxn modelId="{C28399E4-F0BC-447F-BD52-7057B9653E26}" type="presOf" srcId="{A0AE1B06-29F5-4A78-9FBF-B18783375B5C}" destId="{E7EC2182-8B04-49C8-8343-E6D3D414C537}" srcOrd="0" destOrd="0" presId="urn:microsoft.com/office/officeart/2005/8/layout/process4"/>
    <dgm:cxn modelId="{C2D52AEB-9EB2-4DE1-87FE-0F16E233ECD8}" type="presOf" srcId="{F34966D1-7873-473E-AA9D-AF310C90C9B8}" destId="{D883E8D7-7DF9-4A91-A0BC-0A6FC65FE4BA}" srcOrd="1" destOrd="0" presId="urn:microsoft.com/office/officeart/2005/8/layout/process4"/>
    <dgm:cxn modelId="{4718CBF7-8D0C-4CAC-91D8-AC839334E1FB}" type="presParOf" srcId="{99CFBB59-3E5E-43C5-8C28-25D194F48B0B}" destId="{16B2C000-F196-4DD4-97C6-8808F5B0BA36}" srcOrd="0" destOrd="0" presId="urn:microsoft.com/office/officeart/2005/8/layout/process4"/>
    <dgm:cxn modelId="{2F3D7D57-B7DF-4D2F-B4FD-1C3CB59FF7F1}" type="presParOf" srcId="{16B2C000-F196-4DD4-97C6-8808F5B0BA36}" destId="{C9DD9583-57EB-40F8-BA34-F12DBFA2B3B9}" srcOrd="0" destOrd="0" presId="urn:microsoft.com/office/officeart/2005/8/layout/process4"/>
    <dgm:cxn modelId="{9A142643-9805-4EBC-ADFC-C8D652C05C91}" type="presParOf" srcId="{16B2C000-F196-4DD4-97C6-8808F5B0BA36}" destId="{B6C378D3-417A-4EE8-B4BB-4BC35CE03D76}" srcOrd="1" destOrd="0" presId="urn:microsoft.com/office/officeart/2005/8/layout/process4"/>
    <dgm:cxn modelId="{69B5ECB0-B706-42C2-8AA8-4242D525C3BE}" type="presParOf" srcId="{16B2C000-F196-4DD4-97C6-8808F5B0BA36}" destId="{3FD77D93-5832-404A-9A33-ECDF23A999EC}" srcOrd="2" destOrd="0" presId="urn:microsoft.com/office/officeart/2005/8/layout/process4"/>
    <dgm:cxn modelId="{44639E17-3DC0-462E-9D3F-5A865F5D696B}" type="presParOf" srcId="{3FD77D93-5832-404A-9A33-ECDF23A999EC}" destId="{ED4DA6A5-0E5F-4B82-812D-752940BBD7F1}" srcOrd="0" destOrd="0" presId="urn:microsoft.com/office/officeart/2005/8/layout/process4"/>
    <dgm:cxn modelId="{66F2850D-1384-4F8B-819D-C1F8DADFAF19}" type="presParOf" srcId="{99CFBB59-3E5E-43C5-8C28-25D194F48B0B}" destId="{00C2DBAF-57BA-481E-99FC-139DF9CACEF2}" srcOrd="1" destOrd="0" presId="urn:microsoft.com/office/officeart/2005/8/layout/process4"/>
    <dgm:cxn modelId="{EFE01111-7525-4354-8452-5445057CE489}" type="presParOf" srcId="{99CFBB59-3E5E-43C5-8C28-25D194F48B0B}" destId="{9027F4C3-A998-4CA9-8075-A8727B14E2F1}" srcOrd="2" destOrd="0" presId="urn:microsoft.com/office/officeart/2005/8/layout/process4"/>
    <dgm:cxn modelId="{C250249B-1240-4C3A-B980-2622C7A64D5A}" type="presParOf" srcId="{9027F4C3-A998-4CA9-8075-A8727B14E2F1}" destId="{E9B6C8AB-7A68-4ADA-A224-D41061045527}" srcOrd="0" destOrd="0" presId="urn:microsoft.com/office/officeart/2005/8/layout/process4"/>
    <dgm:cxn modelId="{8F9B4DBE-BBB4-4845-9219-C825527CDC31}" type="presParOf" srcId="{9027F4C3-A998-4CA9-8075-A8727B14E2F1}" destId="{D883E8D7-7DF9-4A91-A0BC-0A6FC65FE4BA}" srcOrd="1" destOrd="0" presId="urn:microsoft.com/office/officeart/2005/8/layout/process4"/>
    <dgm:cxn modelId="{89611F0B-84E4-4809-BAF8-E275289E4FB0}" type="presParOf" srcId="{9027F4C3-A998-4CA9-8075-A8727B14E2F1}" destId="{9D481169-8581-4629-A783-247DD65AF008}" srcOrd="2" destOrd="0" presId="urn:microsoft.com/office/officeart/2005/8/layout/process4"/>
    <dgm:cxn modelId="{452D4D73-9C94-4277-AB61-8702D8DE08F7}" type="presParOf" srcId="{9D481169-8581-4629-A783-247DD65AF008}" destId="{609D622A-3EBC-45B3-9E2D-EBA77B06D1F3}" srcOrd="0" destOrd="0" presId="urn:microsoft.com/office/officeart/2005/8/layout/process4"/>
    <dgm:cxn modelId="{F499CCCD-3B46-4B9C-97C7-9AEE0964445D}" type="presParOf" srcId="{9D481169-8581-4629-A783-247DD65AF008}" destId="{3235A71C-9553-477A-B7A9-325C7FD9CE96}" srcOrd="1" destOrd="0" presId="urn:microsoft.com/office/officeart/2005/8/layout/process4"/>
    <dgm:cxn modelId="{B70B832C-3FBD-4705-A7B1-F076AA2915C8}" type="presParOf" srcId="{9D481169-8581-4629-A783-247DD65AF008}" destId="{ACACA56B-3E97-43CF-A340-51118E883C0A}" srcOrd="2" destOrd="0" presId="urn:microsoft.com/office/officeart/2005/8/layout/process4"/>
    <dgm:cxn modelId="{DC25BF55-6460-4216-9A61-EB44ECACF142}" type="presParOf" srcId="{99CFBB59-3E5E-43C5-8C28-25D194F48B0B}" destId="{9BCC170A-2230-4031-8B2C-EA3AE4658F57}" srcOrd="3" destOrd="0" presId="urn:microsoft.com/office/officeart/2005/8/layout/process4"/>
    <dgm:cxn modelId="{B2B4EECE-11B4-470B-8710-29F67015AAA5}" type="presParOf" srcId="{99CFBB59-3E5E-43C5-8C28-25D194F48B0B}" destId="{9E917C13-8D07-40D9-A7C2-7BBF5AED5E22}" srcOrd="4" destOrd="0" presId="urn:microsoft.com/office/officeart/2005/8/layout/process4"/>
    <dgm:cxn modelId="{00595152-BFA4-4479-BE16-76A717911B63}" type="presParOf" srcId="{9E917C13-8D07-40D9-A7C2-7BBF5AED5E22}" destId="{E7EC2182-8B04-49C8-8343-E6D3D414C53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378D3-417A-4EE8-B4BB-4BC35CE03D76}">
      <dsp:nvSpPr>
        <dsp:cNvPr id="0" name=""/>
        <dsp:cNvSpPr/>
      </dsp:nvSpPr>
      <dsp:spPr>
        <a:xfrm>
          <a:off x="0" y="4033449"/>
          <a:ext cx="4885203" cy="18506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1" kern="1200" dirty="0"/>
            <a:t>Politically</a:t>
          </a:r>
          <a:r>
            <a:rPr lang="en-CA" sz="1700" kern="1200" dirty="0"/>
            <a:t> France was aided by a small group of local allies (or collaborators) who were pro-French, including the figurehead emperor’s family</a:t>
          </a:r>
          <a:endParaRPr lang="en-US" sz="1700" kern="1200" dirty="0"/>
        </a:p>
      </dsp:txBody>
      <dsp:txXfrm>
        <a:off x="0" y="4033449"/>
        <a:ext cx="4885203" cy="999372"/>
      </dsp:txXfrm>
    </dsp:sp>
    <dsp:sp modelId="{ED4DA6A5-0E5F-4B82-812D-752940BBD7F1}">
      <dsp:nvSpPr>
        <dsp:cNvPr id="0" name=""/>
        <dsp:cNvSpPr/>
      </dsp:nvSpPr>
      <dsp:spPr>
        <a:xfrm>
          <a:off x="0" y="4994772"/>
          <a:ext cx="4885203" cy="8513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/>
            <a:t>Vietnamese unity was discouraged by creating provinces rather than allowing a national identity to flourish</a:t>
          </a:r>
          <a:endParaRPr lang="en-US" sz="1300" kern="1200"/>
        </a:p>
      </dsp:txBody>
      <dsp:txXfrm>
        <a:off x="0" y="4994772"/>
        <a:ext cx="4885203" cy="851317"/>
      </dsp:txXfrm>
    </dsp:sp>
    <dsp:sp modelId="{D883E8D7-7DF9-4A91-A0BC-0A6FC65FE4BA}">
      <dsp:nvSpPr>
        <dsp:cNvPr id="0" name=""/>
        <dsp:cNvSpPr/>
      </dsp:nvSpPr>
      <dsp:spPr>
        <a:xfrm rot="10800000">
          <a:off x="0" y="1053077"/>
          <a:ext cx="4885203" cy="2846362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1" kern="1200" dirty="0"/>
            <a:t>Economic</a:t>
          </a:r>
          <a:r>
            <a:rPr lang="en-CA" sz="1700" kern="1200" dirty="0"/>
            <a:t>: large plantations of rice, rubber</a:t>
          </a:r>
          <a:endParaRPr lang="en-US" sz="1700" kern="1200" dirty="0"/>
        </a:p>
      </dsp:txBody>
      <dsp:txXfrm rot="-10800000">
        <a:off x="0" y="1053077"/>
        <a:ext cx="4885203" cy="999073"/>
      </dsp:txXfrm>
    </dsp:sp>
    <dsp:sp modelId="{609D622A-3EBC-45B3-9E2D-EBA77B06D1F3}">
      <dsp:nvSpPr>
        <dsp:cNvPr id="0" name=""/>
        <dsp:cNvSpPr/>
      </dsp:nvSpPr>
      <dsp:spPr>
        <a:xfrm>
          <a:off x="2385" y="2212884"/>
          <a:ext cx="1626810" cy="851062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/>
            <a:t>Other industries: mining coal, tin, zinc</a:t>
          </a:r>
          <a:endParaRPr lang="en-US" sz="1300" kern="1200"/>
        </a:p>
      </dsp:txBody>
      <dsp:txXfrm>
        <a:off x="2385" y="2212884"/>
        <a:ext cx="1626810" cy="851062"/>
      </dsp:txXfrm>
    </dsp:sp>
    <dsp:sp modelId="{3235A71C-9553-477A-B7A9-325C7FD9CE96}">
      <dsp:nvSpPr>
        <dsp:cNvPr id="0" name=""/>
        <dsp:cNvSpPr/>
      </dsp:nvSpPr>
      <dsp:spPr>
        <a:xfrm>
          <a:off x="1629196" y="2212884"/>
          <a:ext cx="1626810" cy="851062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/>
            <a:t>Workers on plantations were forced, paid low wages, suffered a lot</a:t>
          </a:r>
          <a:endParaRPr lang="en-US" sz="1300" kern="1200"/>
        </a:p>
      </dsp:txBody>
      <dsp:txXfrm>
        <a:off x="1629196" y="2212884"/>
        <a:ext cx="1626810" cy="851062"/>
      </dsp:txXfrm>
    </dsp:sp>
    <dsp:sp modelId="{ACACA56B-3E97-43CF-A340-51118E883C0A}">
      <dsp:nvSpPr>
        <dsp:cNvPr id="0" name=""/>
        <dsp:cNvSpPr/>
      </dsp:nvSpPr>
      <dsp:spPr>
        <a:xfrm>
          <a:off x="3256006" y="2212884"/>
          <a:ext cx="1626810" cy="851062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/>
            <a:t>Heavy taxes on Vietnamese people, mostly peasants</a:t>
          </a:r>
          <a:endParaRPr lang="en-US" sz="1300" kern="1200"/>
        </a:p>
      </dsp:txBody>
      <dsp:txXfrm>
        <a:off x="3256006" y="2212884"/>
        <a:ext cx="1626810" cy="851062"/>
      </dsp:txXfrm>
    </dsp:sp>
    <dsp:sp modelId="{E7EC2182-8B04-49C8-8343-E6D3D414C537}">
      <dsp:nvSpPr>
        <dsp:cNvPr id="0" name=""/>
        <dsp:cNvSpPr/>
      </dsp:nvSpPr>
      <dsp:spPr>
        <a:xfrm rot="10800000">
          <a:off x="0" y="2322"/>
          <a:ext cx="4885203" cy="1239249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France’s colonial possession since 1880s</a:t>
          </a:r>
          <a:endParaRPr lang="en-US" sz="1700" kern="1200"/>
        </a:p>
      </dsp:txBody>
      <dsp:txXfrm rot="10800000">
        <a:off x="0" y="2322"/>
        <a:ext cx="4885203" cy="805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66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34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3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082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22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01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46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1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4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50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D5FF4-66E4-400C-ACFA-795C0AC4FAC5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4819-D527-46DE-A333-AF9CB1F23E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6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panese_invasion_of_French_Indochin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r.org/blog/remembering-ho-chi-minhs-1945-declaration-vietnams-independenc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behindcloseddoors/maps/index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7481" y="2133600"/>
            <a:ext cx="7772400" cy="1470025"/>
          </a:xfrm>
        </p:spPr>
        <p:txBody>
          <a:bodyPr/>
          <a:lstStyle/>
          <a:p>
            <a:r>
              <a:rPr lang="en-US" dirty="0"/>
              <a:t>Vietnam’s </a:t>
            </a:r>
            <a:br>
              <a:rPr lang="en-US" dirty="0"/>
            </a:br>
            <a:r>
              <a:rPr lang="en-US" dirty="0"/>
              <a:t>Decolonization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CHY4U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498" y="6172200"/>
            <a:ext cx="7980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. </a:t>
            </a:r>
            <a:endParaRPr lang="en-CA" sz="1400" dirty="0"/>
          </a:p>
        </p:txBody>
      </p:sp>
      <p:pic>
        <p:nvPicPr>
          <p:cNvPr id="1026" name="Picture 2" descr="https://upload.wikimedia.org/wikipedia/commons/thumb/e/e0/French_Indochina_expansion.jpg/220px-French_Indochina_expansion.jpg">
            <a:extLst>
              <a:ext uri="{FF2B5EF4-FFF2-40B4-BE49-F238E27FC236}">
                <a16:creationId xmlns:a16="http://schemas.microsoft.com/office/drawing/2014/main" id="{90C32415-02A9-44E5-A07C-9B9C9BA02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8"/>
            <a:ext cx="2648350" cy="452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8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Exam Questions</a:t>
            </a:r>
            <a:endParaRPr lang="en-CA" dirty="0"/>
          </a:p>
        </p:txBody>
      </p:sp>
      <p:pic>
        <p:nvPicPr>
          <p:cNvPr id="4098" name="Picture 2" descr="Image result for vietnamese declaration">
            <a:extLst>
              <a:ext uri="{FF2B5EF4-FFF2-40B4-BE49-F238E27FC236}">
                <a16:creationId xmlns:a16="http://schemas.microsoft.com/office/drawing/2014/main" id="{86FCE0C0-0C61-4592-BFD6-C2AD830C7D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3" r="14453"/>
          <a:stretch/>
        </p:blipFill>
        <p:spPr bwMode="auto">
          <a:xfrm>
            <a:off x="20" y="10"/>
            <a:ext cx="347667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D79C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r>
              <a:rPr lang="en-US" sz="1700" dirty="0"/>
              <a:t>I will give you a PSD related to Vietnam’s decolonization on the exam.</a:t>
            </a:r>
          </a:p>
          <a:p>
            <a:r>
              <a:rPr lang="en-US" sz="1700" dirty="0"/>
              <a:t>Be prepared to relate it to other case studies of imperialism/decolonization. 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82842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</a:t>
            </a:r>
            <a:r>
              <a:rPr lang="en-US" u="sng" dirty="0"/>
              <a:t>the</a:t>
            </a:r>
            <a:r>
              <a:rPr lang="en-US" dirty="0"/>
              <a:t> Vietnam War?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history of Vietnam is more than the story of the Vietnam War. In fact, there were multiple wars before THE Vietnam War:</a:t>
            </a:r>
          </a:p>
          <a:p>
            <a:pPr lvl="1"/>
            <a:r>
              <a:rPr lang="en-US" dirty="0"/>
              <a:t>They were: </a:t>
            </a:r>
          </a:p>
          <a:p>
            <a:pPr marL="514350" indent="-514350">
              <a:buAutoNum type="arabicPeriod"/>
            </a:pPr>
            <a:r>
              <a:rPr lang="en-US" sz="2400" dirty="0"/>
              <a:t>Vietminh (nationalists) vs. Japan </a:t>
            </a:r>
          </a:p>
          <a:p>
            <a:pPr marL="514350" indent="-514350">
              <a:buAutoNum type="arabicPeriod"/>
            </a:pPr>
            <a:r>
              <a:rPr lang="en-US" sz="2400" dirty="0"/>
              <a:t>Vietminh vs. France </a:t>
            </a:r>
          </a:p>
          <a:p>
            <a:pPr marL="0" indent="0">
              <a:buNone/>
            </a:pPr>
            <a:r>
              <a:rPr lang="en-US" sz="2400" dirty="0"/>
              <a:t>3.    Vietnamese vs. Vietnamese (later in the 1960s and 70s)</a:t>
            </a:r>
          </a:p>
        </p:txBody>
      </p:sp>
    </p:spTree>
    <p:extLst>
      <p:ext uri="{BB962C8B-B14F-4D97-AF65-F5344CB8AC3E}">
        <p14:creationId xmlns:p14="http://schemas.microsoft.com/office/powerpoint/2010/main" val="151114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A32C0D-364C-4E6F-BB11-CDBC5BAC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French Indochina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FE117B-18D8-4019-8E25-E692963C5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2880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42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quanloi.org/ABattery14OneandOneSite/RubberPlantations/images/QuanLoi3.JPG">
            <a:extLst>
              <a:ext uri="{FF2B5EF4-FFF2-40B4-BE49-F238E27FC236}">
                <a16:creationId xmlns:a16="http://schemas.microsoft.com/office/drawing/2014/main" id="{E14263EE-53F6-4735-9AE5-A6C97500C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0"/>
            <a:ext cx="8601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84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Decolonization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761613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Japanese imperialism is over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Japanese had invaded Indochina in 1940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At the time, France had just been invaded by Nazi Germany and thus the French administration in Vietnam was very weak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The Japanese ruled </a:t>
            </a:r>
            <a:r>
              <a:rPr lang="en-US" sz="1600" u="sng" dirty="0"/>
              <a:t>through</a:t>
            </a:r>
            <a:r>
              <a:rPr lang="en-US" sz="1600" dirty="0"/>
              <a:t> the former French administration (not in place of it)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Vietnamese nationalists overthrew the Japanese in 1945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French imperialism is (sort of ) over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French returned in 1946 and fought until 1954 to hold on to Vietnam (eventually they lost).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400" dirty="0"/>
          </a:p>
        </p:txBody>
      </p:sp>
      <p:pic>
        <p:nvPicPr>
          <p:cNvPr id="2050" name="Picture 2" descr="Japanese advance to Lang Son1940.jpg">
            <a:extLst>
              <a:ext uri="{FF2B5EF4-FFF2-40B4-BE49-F238E27FC236}">
                <a16:creationId xmlns:a16="http://schemas.microsoft.com/office/drawing/2014/main" id="{1CCE43E3-C434-44A7-955D-4AEAA98E39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1" r="-2" b="-2"/>
          <a:stretch/>
        </p:blipFill>
        <p:spPr bwMode="auto">
          <a:xfrm>
            <a:off x="4953000" y="1600200"/>
            <a:ext cx="3805552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E3BD73-52BC-4FCF-8D76-B7318A3A0072}"/>
              </a:ext>
            </a:extLst>
          </p:cNvPr>
          <p:cNvSpPr txBox="1"/>
          <p:nvPr/>
        </p:nvSpPr>
        <p:spPr>
          <a:xfrm>
            <a:off x="4796152" y="6096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hlinkClick r:id="rId3"/>
              </a:rPr>
              <a:t>https://en.wikipedia.org/wiki/Japanese_invasion_of_French_Indochina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54428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C858-ED14-4ACA-A64A-6779D972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Americans in Asia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B7B7D-D859-4D5F-ADBD-A28BC7EF2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During Japanese rule the Americans helped the nationalists (Viet Minh) under Ho Chi Minh. </a:t>
            </a:r>
          </a:p>
          <a:p>
            <a:pPr lvl="1"/>
            <a:r>
              <a:rPr lang="en-CA" dirty="0"/>
              <a:t>America was at war with Japan so it was happy to help the Vietnamese fight against Japan.</a:t>
            </a:r>
          </a:p>
          <a:p>
            <a:r>
              <a:rPr lang="en-CA" dirty="0"/>
              <a:t>It should also be noted that at this time the Americans were also funding the Chinese Nationalists fighting a civil war against the Chinese Communists since the 1930s. (Note: The Communists did not win that war until 1949.)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551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rd8-files.cfr.org/sites/default/files/styles/article_header_l_16x9_600px/public/image/2016/09/Ho-Chi-Minh.jpg">
            <a:extLst>
              <a:ext uri="{FF2B5EF4-FFF2-40B4-BE49-F238E27FC236}">
                <a16:creationId xmlns:a16="http://schemas.microsoft.com/office/drawing/2014/main" id="{F25B112F-CD84-4D60-918F-B8D59A281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1852"/>
            <a:ext cx="7543800" cy="424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E6DEB-CE22-4521-BDC2-AEDC90198ADC}"/>
              </a:ext>
            </a:extLst>
          </p:cNvPr>
          <p:cNvSpPr txBox="1"/>
          <p:nvPr/>
        </p:nvSpPr>
        <p:spPr>
          <a:xfrm>
            <a:off x="1676400" y="5334000"/>
            <a:ext cx="5638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 Chi Minh with American intelligence officers in August 1945.</a:t>
            </a:r>
          </a:p>
          <a:p>
            <a:r>
              <a:rPr lang="en-CA" sz="1400" dirty="0">
                <a:hlinkClick r:id="rId3"/>
              </a:rPr>
              <a:t>https://www.cfr.org/blog/remembering-ho-chi-minhs-1945-declaration-vietnams-independence</a:t>
            </a: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729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6DFE-01A7-4169-BA3C-F6DA1C30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Vietnamese Independence?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62557-088A-4064-A27A-5B74A6380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As the Viet Minh fought the Japanese, they consolidated their base in the north of Vietnam.</a:t>
            </a:r>
          </a:p>
          <a:p>
            <a:r>
              <a:rPr lang="en-CA" dirty="0"/>
              <a:t>Eventually they, under Ho, sought independence for Vietnam, thinking the US would support them.</a:t>
            </a:r>
          </a:p>
        </p:txBody>
      </p:sp>
    </p:spTree>
    <p:extLst>
      <p:ext uri="{BB962C8B-B14F-4D97-AF65-F5344CB8AC3E}">
        <p14:creationId xmlns:p14="http://schemas.microsoft.com/office/powerpoint/2010/main" val="395502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24EF-026F-424F-A6D8-7DA74A2D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Cold War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B65DB-D7E3-4037-849B-D10E99FD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The cold (or ideological) war between the democratic / capitalist US and the communist and authoritarian USSR began even before the end of WWII.</a:t>
            </a:r>
          </a:p>
          <a:p>
            <a:r>
              <a:rPr lang="en-US" altLang="en-US" dirty="0"/>
              <a:t>At the end of WWII, there were 10 million Soviet troops occupying half of Europe.</a:t>
            </a:r>
          </a:p>
          <a:p>
            <a:endParaRPr lang="en-CA" dirty="0"/>
          </a:p>
        </p:txBody>
      </p:sp>
      <p:pic>
        <p:nvPicPr>
          <p:cNvPr id="4" name="Picture 5" descr="maps-soviet-influence">
            <a:extLst>
              <a:ext uri="{FF2B5EF4-FFF2-40B4-BE49-F238E27FC236}">
                <a16:creationId xmlns:a16="http://schemas.microsoft.com/office/drawing/2014/main" id="{ECE123BA-F984-4AD6-B02F-2E74CC34F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96975"/>
            <a:ext cx="4724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A17367-01B4-4EFA-9CEC-4866FE608808}"/>
              </a:ext>
            </a:extLst>
          </p:cNvPr>
          <p:cNvSpPr txBox="1"/>
          <p:nvPr/>
        </p:nvSpPr>
        <p:spPr>
          <a:xfrm>
            <a:off x="4419600" y="64008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hlinkClick r:id="rId3"/>
              </a:rPr>
              <a:t>http://www.pbs.org/behindcloseddoors/maps/index.html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69516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Vietnam’s  Decolonization</vt:lpstr>
      <vt:lpstr>Before the Vietnam War?</vt:lpstr>
      <vt:lpstr>French Indochina</vt:lpstr>
      <vt:lpstr>PowerPoint Presentation</vt:lpstr>
      <vt:lpstr>Decolonization Context</vt:lpstr>
      <vt:lpstr>Americans in Asia </vt:lpstr>
      <vt:lpstr>PowerPoint Presentation</vt:lpstr>
      <vt:lpstr>Vietnamese Independence?</vt:lpstr>
      <vt:lpstr>Cold War Context</vt:lpstr>
      <vt:lpstr>Exam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Vietnam’s  Decolonization</dc:title>
  <dc:creator>Risa Gluskin</dc:creator>
  <cp:lastModifiedBy>Risa Gluskin</cp:lastModifiedBy>
  <cp:revision>14</cp:revision>
  <dcterms:created xsi:type="dcterms:W3CDTF">2019-05-22T02:19:46Z</dcterms:created>
  <dcterms:modified xsi:type="dcterms:W3CDTF">2019-06-07T00:55:40Z</dcterms:modified>
</cp:coreProperties>
</file>