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82" r:id="rId4"/>
    <p:sldId id="283" r:id="rId5"/>
    <p:sldId id="284" r:id="rId6"/>
    <p:sldId id="257" r:id="rId7"/>
    <p:sldId id="281" r:id="rId8"/>
    <p:sldId id="285" r:id="rId9"/>
    <p:sldId id="278" r:id="rId10"/>
    <p:sldId id="263" r:id="rId11"/>
    <p:sldId id="264" r:id="rId12"/>
    <p:sldId id="277" r:id="rId13"/>
    <p:sldId id="280" r:id="rId14"/>
    <p:sldId id="262" r:id="rId15"/>
    <p:sldId id="275" r:id="rId16"/>
    <p:sldId id="266" r:id="rId17"/>
    <p:sldId id="267" r:id="rId18"/>
    <p:sldId id="268" r:id="rId19"/>
    <p:sldId id="269" r:id="rId20"/>
    <p:sldId id="270" r:id="rId21"/>
    <p:sldId id="279" r:id="rId22"/>
    <p:sldId id="28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5" d="100"/>
          <a:sy n="105" d="100"/>
        </p:scale>
        <p:origin x="39"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1T13:14:18.169"/>
    </inkml:context>
    <inkml:brush xml:id="br0">
      <inkml:brushProperty name="width" value="0.1" units="cm"/>
      <inkml:brushProperty name="height" value="0.1" units="cm"/>
      <inkml:brushProperty name="color" value="#33CCFF"/>
      <inkml:brushProperty name="ignorePressure" value="1"/>
    </inkml:brush>
  </inkml:definitions>
  <inkml:trace contextRef="#ctx0" brushRef="#br0">1 0,'11'1,"-1"1,1-1,0 2,-1-1,4 3,26 5,-18-6,-1 0,0 0,1-2,10 0,14-3,-18 0,0 1,0 2,0 0,20 5,-11 0,0-2,30 0,-17 1,-28-3,23 0,-22-3,0 1,0 2,3 1,46 4,-25-3,18 0,0-2,30-5,-6 1,-50 2,0 1,0 2,75 8,45-5,116-7,-117-1,-119 1,9 1,0-3,32-5,-55 5,0 0,9 2,-10 0,1-2,14-2,23-5,1 2,35 2,-74 4,-1-1,0-2,3-1,43-6,-35 8,52-5,35 4,-63 3,0-2,5-3,-11 2,0 2,24 4,-3-1,1933-1,-1996 1,0 0,0 1,0 0,0 0,3 2,0 0,-1-1,11 1,41 1,-1-4,13-3,13 1,-18 0,41-6,-19 1,91 6,-75 1,-22-2,15-6,-49 3,-8 1,9-3,-40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1T13:14:25.921"/>
    </inkml:context>
    <inkml:brush xml:id="br0">
      <inkml:brushProperty name="width" value="0.1" units="cm"/>
      <inkml:brushProperty name="height" value="0.1" units="cm"/>
      <inkml:brushProperty name="color" value="#33CCFF"/>
      <inkml:brushProperty name="ignorePressure" value="1"/>
    </inkml:brush>
  </inkml:definitions>
  <inkml:trace contextRef="#ctx0" brushRef="#br0">1 0,'0'7,"0"12,1 0,1 4,-1-16,0 0,1 0,-1-1,2 1,-1-1,1 1,0-1,0 0,0-2,10 19,9 21,-19-35,1 0,-1 0,-1 0,0 1,0-1,0 10,3 25,-2-34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1T13:14:27.875"/>
    </inkml:context>
    <inkml:brush xml:id="br0">
      <inkml:brushProperty name="width" value="0.1" units="cm"/>
      <inkml:brushProperty name="height" value="0.1" units="cm"/>
      <inkml:brushProperty name="color" value="#33CCFF"/>
      <inkml:brushProperty name="ignorePressure" value="1"/>
    </inkml:brush>
  </inkml:definitions>
  <inkml:trace contextRef="#ctx0" brushRef="#br0">1 40,'44'0,"0"-1,0-2,0-2,28-8,-46 8,-1 0,1 2,0 0,1 2,3 1,-17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1T13:14:29.879"/>
    </inkml:context>
    <inkml:brush xml:id="br0">
      <inkml:brushProperty name="width" value="0.1" units="cm"/>
      <inkml:brushProperty name="height" value="0.1" units="cm"/>
      <inkml:brushProperty name="color" value="#33CCFF"/>
      <inkml:brushProperty name="ignorePressure" value="1"/>
    </inkml:brush>
  </inkml:definitions>
  <inkml:trace contextRef="#ctx0" brushRef="#br0">278 1,'0'2,"0"3,-2 1,-5 1,-10 9,-14 16,-7 10,-4 4,2-1,7-7,8-4,7-9,4-6,4-7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1T13:14:31.646"/>
    </inkml:context>
    <inkml:brush xml:id="br0">
      <inkml:brushProperty name="width" value="0.1" units="cm"/>
      <inkml:brushProperty name="height" value="0.1" units="cm"/>
      <inkml:brushProperty name="color" value="#33CCFF"/>
      <inkml:brushProperty name="ignorePressure" value="1"/>
    </inkml:brush>
  </inkml:definitions>
  <inkml:trace contextRef="#ctx0" brushRef="#br0">0 0,'17'1,"-1"0,0 1,1 1,-1 0,10 4,18 8,13 7,-30-11,13 1,-32-11,-1 1,0 0,1 1,-1-1,0 1,0 1,4 2,80 54,-47-30,-27-20,-1 1,7 6,-12-8,0-1,1 0,-1 0,2-1,-1-1,1 0,-4-3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CAAF2-CA7D-4120-A3BA-4587B47A0382}" type="datetimeFigureOut">
              <a:rPr lang="en-CA" smtClean="0"/>
              <a:t>2020-05-13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AF8DE-2E5B-4E47-9AF0-3C979AD65179}" type="slidenum">
              <a:rPr lang="en-CA" smtClean="0"/>
              <a:t>‹#›</a:t>
            </a:fld>
            <a:endParaRPr lang="en-CA"/>
          </a:p>
        </p:txBody>
      </p:sp>
    </p:spTree>
    <p:extLst>
      <p:ext uri="{BB962C8B-B14F-4D97-AF65-F5344CB8AC3E}">
        <p14:creationId xmlns:p14="http://schemas.microsoft.com/office/powerpoint/2010/main" val="98024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BAF8DE-2E5B-4E47-9AF0-3C979AD65179}" type="slidenum">
              <a:rPr lang="en-CA" smtClean="0"/>
              <a:t>19</a:t>
            </a:fld>
            <a:endParaRPr lang="en-CA"/>
          </a:p>
        </p:txBody>
      </p:sp>
    </p:spTree>
    <p:extLst>
      <p:ext uri="{BB962C8B-B14F-4D97-AF65-F5344CB8AC3E}">
        <p14:creationId xmlns:p14="http://schemas.microsoft.com/office/powerpoint/2010/main" val="245049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FADD0320-C4DF-44DB-8465-BEB4AE0E6397}" type="datetimeFigureOut">
              <a:rPr lang="en-CA"/>
              <a:pPr>
                <a:defRPr/>
              </a:pPr>
              <a:t>2020-05-13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BC2C562-DD9D-4762-B32E-AF88CAE9CC3A}"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E553F933-33FC-41E0-8116-FD9C9C5A6ADC}" type="datetimeFigureOut">
              <a:rPr lang="en-CA"/>
              <a:pPr>
                <a:defRPr/>
              </a:pPr>
              <a:t>2020-05-13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CAF9947-F638-40F6-89F9-D961F9CDD418}"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BA068532-13C9-4169-BC73-EDA0A4AB63FD}" type="datetimeFigureOut">
              <a:rPr lang="en-CA"/>
              <a:pPr>
                <a:defRPr/>
              </a:pPr>
              <a:t>2020-05-13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7C753C0-41C8-4EFD-BE14-B723EAC7A6A1}"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484FBC4D-E8A6-4C1D-9714-2069527B3D2F}" type="datetimeFigureOut">
              <a:rPr lang="en-CA"/>
              <a:pPr>
                <a:defRPr/>
              </a:pPr>
              <a:t>2020-05-13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72FA2AE-2B3F-4876-B6C3-D45C77AF822F}"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61DA10E-7B49-40C6-ABD2-37BA384B228F}" type="datetimeFigureOut">
              <a:rPr lang="en-CA"/>
              <a:pPr>
                <a:defRPr/>
              </a:pPr>
              <a:t>2020-05-13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EF73E93-80A0-4739-80DB-E90FB92D5531}"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4AAEDD01-129C-4CF3-BA96-5B6E261739BB}" type="datetimeFigureOut">
              <a:rPr lang="en-CA"/>
              <a:pPr>
                <a:defRPr/>
              </a:pPr>
              <a:t>2020-05-13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946DADB-204A-49C4-B1F5-B011B41630C7}"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61A9356F-F1AE-47C5-B17D-905662B459DC}" type="datetimeFigureOut">
              <a:rPr lang="en-CA"/>
              <a:pPr>
                <a:defRPr/>
              </a:pPr>
              <a:t>2020-05-13</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6387A80-DAC8-4091-B185-691DB7BF5440}"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AC3C1382-FDC2-4C13-B985-D89AE0594957}" type="datetimeFigureOut">
              <a:rPr lang="en-CA"/>
              <a:pPr>
                <a:defRPr/>
              </a:pPr>
              <a:t>2020-05-13</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0980CE7C-0883-439A-805D-E481AE573275}"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A4F427-F21B-4A72-A3A6-F169EC117990}" type="datetimeFigureOut">
              <a:rPr lang="en-CA"/>
              <a:pPr>
                <a:defRPr/>
              </a:pPr>
              <a:t>2020-05-13</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5121DBE5-76B5-4F5F-B29C-497BFAD9E052}"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DC57A0-9280-439B-B8DC-A41F32ACF446}" type="datetimeFigureOut">
              <a:rPr lang="en-CA"/>
              <a:pPr>
                <a:defRPr/>
              </a:pPr>
              <a:t>2020-05-13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C641CD3-269B-4DE3-A973-C1BC42713D85}"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AF5A4A-4465-4E1A-86DB-EE7F2544BDB1}" type="datetimeFigureOut">
              <a:rPr lang="en-CA"/>
              <a:pPr>
                <a:defRPr/>
              </a:pPr>
              <a:t>2020-05-13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94D134D-79C8-4C85-AF81-065D131E903E}"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FA2600-854D-4376-BDC6-A57945C05E85}" type="datetimeFigureOut">
              <a:rPr lang="en-CA"/>
              <a:pPr>
                <a:defRPr/>
              </a:pPr>
              <a:t>2020-05-13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06C2E0F-0665-4D76-A4CF-E5E62C65CD1B}"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mithsonianmag.com/history-archaeology/da-cixi.html?c=y&amp;page=2"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history.state.gov/milestones/1899-1913/chinese-re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hina.usc.edu/japanese-government-%E2%80%9Ctwenty-one-demands%E2%80%9D-april-26-191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fr.org/blog/china-japan-and-twenty-one-demands" TargetMode="External"/><Relationship Id="rId2" Type="http://schemas.openxmlformats.org/officeDocument/2006/relationships/hyperlink" Target="http://www.britannica.com/EBchecked/media/149356/Yuan-Shikai-as-emperor-of-China-1915-16"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a/url?sa=i&amp;rct=j&amp;q=&amp;esrc=s&amp;source=images&amp;cd=&amp;cad=rja&amp;uact=8&amp;ved=0ahUKEwjr-YnCoMHMAhVFRiYKHeWwB6YQjRwIBw&amp;url=http://apjjf.org/-Anne-Booth/2418&amp;psig=AFQjCNHtQwh1voxsMm86CE2oLdJrbNhInA&amp;ust=146247993157296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orldhistoryconnected.press.illinois.edu/4.2/images/cuddihy_fig03b.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ritannica.com/event/Meiji-Restoratio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0.png"/><Relationship Id="rId9" Type="http://schemas.openxmlformats.org/officeDocument/2006/relationships/customXml" Target="../ink/ink4.xml"/></Relationships>
</file>

<file path=ppt/slides/_rels/slide8.xml.rels><?xml version="1.0" encoding="UTF-8" standalone="yes"?>
<Relationships xmlns="http://schemas.openxmlformats.org/package/2006/relationships"><Relationship Id="rId3" Type="http://schemas.openxmlformats.org/officeDocument/2006/relationships/hyperlink" Target="https://chroniclingamerica.loc.gov/lccn/sn83025121/1904-06-10/ed-1/seq-1/"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guides.loc.gov/chronicling-america-russo-japanese-wa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914401"/>
            <a:ext cx="7772400" cy="2686050"/>
          </a:xfrm>
        </p:spPr>
        <p:txBody>
          <a:bodyPr/>
          <a:lstStyle/>
          <a:p>
            <a:r>
              <a:rPr lang="en-US" dirty="0"/>
              <a:t>China And Imperialism: </a:t>
            </a:r>
            <a:br>
              <a:rPr lang="en-US" dirty="0"/>
            </a:br>
            <a:r>
              <a:rPr lang="en-US" dirty="0"/>
              <a:t>Decline After the Opium Wars</a:t>
            </a:r>
            <a:endParaRPr lang="en-CA" dirty="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a:t>CHY4U</a:t>
            </a:r>
          </a:p>
          <a:p>
            <a:pPr fontAlgn="auto">
              <a:spcAft>
                <a:spcPts val="0"/>
              </a:spcAft>
              <a:buFont typeface="Arial" pitchFamily="34" charset="0"/>
              <a:buNone/>
              <a:defRPr/>
            </a:pPr>
            <a:r>
              <a:rPr lang="en-US" dirty="0"/>
              <a:t>Unit 3, May 2020</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dirty="0"/>
              <a:t>Boxer Poster, 1900</a:t>
            </a:r>
            <a:endParaRPr lang="en-CA" dirty="0"/>
          </a:p>
        </p:txBody>
      </p:sp>
      <p:sp>
        <p:nvSpPr>
          <p:cNvPr id="20483" name="Rectangle 3"/>
          <p:cNvSpPr>
            <a:spLocks noGrp="1"/>
          </p:cNvSpPr>
          <p:nvPr>
            <p:ph type="body" idx="1"/>
          </p:nvPr>
        </p:nvSpPr>
        <p:spPr/>
        <p:txBody>
          <a:bodyPr/>
          <a:lstStyle/>
          <a:p>
            <a:pPr marL="0" indent="0">
              <a:buNone/>
            </a:pPr>
            <a:r>
              <a:rPr lang="en-US" sz="2800" dirty="0"/>
              <a:t>“On account of the Protestant and Catholic religions the Buddhist gods are oppressed, and the [Confucian] sages thrust into the background. The law of Buddha is no longer respected, and the five Relationships [of Confucian ethics] are disregarded. The anger of Heaven and Earth has been aroused and the timely rain has consequently been withheld from us. But Heaven is now sending down eight million spiritual soldiers to extirpate these foreign religions, and when this has been done there will be timely rain.”</a:t>
            </a:r>
            <a:endParaRPr lang="en-CA" sz="2800" dirty="0"/>
          </a:p>
        </p:txBody>
      </p:sp>
      <p:sp>
        <p:nvSpPr>
          <p:cNvPr id="20484" name="Text Box 4"/>
          <p:cNvSpPr txBox="1">
            <a:spLocks noChangeArrowheads="1"/>
          </p:cNvSpPr>
          <p:nvPr/>
        </p:nvSpPr>
        <p:spPr bwMode="auto">
          <a:xfrm>
            <a:off x="450273" y="6396335"/>
            <a:ext cx="7848600" cy="461665"/>
          </a:xfrm>
          <a:prstGeom prst="rect">
            <a:avLst/>
          </a:prstGeom>
          <a:noFill/>
          <a:ln w="9525">
            <a:noFill/>
            <a:miter lim="800000"/>
            <a:headEnd/>
            <a:tailEnd/>
          </a:ln>
          <a:effectLst/>
        </p:spPr>
        <p:txBody>
          <a:bodyPr>
            <a:spAutoFit/>
          </a:bodyPr>
          <a:lstStyle/>
          <a:p>
            <a:pPr>
              <a:spcBef>
                <a:spcPct val="50000"/>
              </a:spcBef>
            </a:pPr>
            <a:r>
              <a:rPr lang="en-US" sz="1200" dirty="0"/>
              <a:t>Boxer pronouncement, 1900 quoted in Joseph </a:t>
            </a:r>
            <a:r>
              <a:rPr lang="en-US" sz="1200" dirty="0" err="1"/>
              <a:t>Esherick</a:t>
            </a:r>
            <a:r>
              <a:rPr lang="en-US" sz="1200" dirty="0"/>
              <a:t>, </a:t>
            </a:r>
            <a:r>
              <a:rPr lang="en-US" sz="1200" i="1" dirty="0"/>
              <a:t>The Origins of the Boxer Uprising</a:t>
            </a:r>
            <a:r>
              <a:rPr lang="en-US" sz="1200" dirty="0"/>
              <a:t> (Berkeley: University of California press, 1987), 282. </a:t>
            </a:r>
            <a:endParaRPr lang="en-CA" sz="1200" dirty="0"/>
          </a:p>
        </p:txBody>
      </p:sp>
      <p:sp>
        <p:nvSpPr>
          <p:cNvPr id="2" name="Rounded Rectangular Callout 1"/>
          <p:cNvSpPr/>
          <p:nvPr/>
        </p:nvSpPr>
        <p:spPr>
          <a:xfrm>
            <a:off x="7315200" y="381000"/>
            <a:ext cx="14478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US" sz="4000"/>
              <a:t>Historical Interpretation of the Boxers</a:t>
            </a:r>
            <a:endParaRPr lang="en-CA" sz="4000"/>
          </a:p>
        </p:txBody>
      </p:sp>
      <p:sp>
        <p:nvSpPr>
          <p:cNvPr id="21507" name="Rectangle 3"/>
          <p:cNvSpPr>
            <a:spLocks noGrp="1"/>
          </p:cNvSpPr>
          <p:nvPr>
            <p:ph type="body" idx="1"/>
          </p:nvPr>
        </p:nvSpPr>
        <p:spPr>
          <a:xfrm>
            <a:off x="152400" y="1600200"/>
            <a:ext cx="8915400" cy="4525963"/>
          </a:xfrm>
        </p:spPr>
        <p:txBody>
          <a:bodyPr/>
          <a:lstStyle/>
          <a:p>
            <a:pPr>
              <a:lnSpc>
                <a:spcPct val="80000"/>
              </a:lnSpc>
              <a:buFont typeface="Arial" charset="0"/>
              <a:buNone/>
            </a:pPr>
            <a:r>
              <a:rPr lang="en-US" sz="2500" dirty="0"/>
              <a:t>“They were mostly adolescent gangs who attacked Christian converts, missionaries, and churches. Rising out of drought conditions and anti-foreign feeling in northern China, these so-called Boxers were ragtag groups that terrorized local communities from 1898 to 1900. Had the government been strong and prosperous, as it had been a century and a half earlier, it most certainly could have suppressed them. But China was weak and close to bankruptcy after more than half a century of wars against outside aggressors (Great Britain, France, and Japan) and decades of trying to put down internal rebellions. China was also limited by its status as a semi-colony after Western powers forced a “treaty system” upon it in the mid-nineteenth century – a system that gave various economic and political rights and privileges to Westerners and in the process cut back on Chinese rights.”</a:t>
            </a:r>
            <a:endParaRPr lang="en-CA" sz="2500" dirty="0"/>
          </a:p>
        </p:txBody>
      </p:sp>
      <p:sp>
        <p:nvSpPr>
          <p:cNvPr id="21508" name="Text Box 4"/>
          <p:cNvSpPr txBox="1">
            <a:spLocks noChangeArrowheads="1"/>
          </p:cNvSpPr>
          <p:nvPr/>
        </p:nvSpPr>
        <p:spPr bwMode="auto">
          <a:xfrm>
            <a:off x="381000" y="6400800"/>
            <a:ext cx="8458200" cy="517525"/>
          </a:xfrm>
          <a:prstGeom prst="rect">
            <a:avLst/>
          </a:prstGeom>
          <a:noFill/>
          <a:ln w="9525">
            <a:noFill/>
            <a:miter lim="800000"/>
            <a:headEnd/>
            <a:tailEnd/>
          </a:ln>
          <a:effectLst/>
        </p:spPr>
        <p:txBody>
          <a:bodyPr>
            <a:spAutoFit/>
          </a:bodyPr>
          <a:lstStyle/>
          <a:p>
            <a:pPr>
              <a:spcBef>
                <a:spcPct val="50000"/>
              </a:spcBef>
            </a:pPr>
            <a:r>
              <a:rPr lang="en-US" sz="1400" dirty="0"/>
              <a:t>R. Keith </a:t>
            </a:r>
            <a:r>
              <a:rPr lang="en-US" sz="1400" dirty="0" err="1"/>
              <a:t>Schoppa</a:t>
            </a:r>
            <a:r>
              <a:rPr lang="en-US" sz="1400" dirty="0"/>
              <a:t>, </a:t>
            </a:r>
            <a:r>
              <a:rPr lang="en-US" sz="1400" i="1" dirty="0"/>
              <a:t>Twentieth Century China: A History in Documents</a:t>
            </a:r>
            <a:r>
              <a:rPr lang="en-US" sz="1400" dirty="0"/>
              <a:t> (New York: Oxford University Press, 2011), 9. </a:t>
            </a:r>
            <a:endParaRPr lang="en-CA"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Foreign Intervention in the Boxer Rebellion </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5282493" cy="354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1801607"/>
            <a:ext cx="1371600" cy="3139321"/>
          </a:xfrm>
          <a:prstGeom prst="rect">
            <a:avLst/>
          </a:prstGeom>
          <a:noFill/>
        </p:spPr>
        <p:txBody>
          <a:bodyPr wrap="square" rtlCol="0">
            <a:spAutoFit/>
          </a:bodyPr>
          <a:lstStyle/>
          <a:p>
            <a:r>
              <a:rPr lang="en-CA" dirty="0"/>
              <a:t>19 000 foreign troops enter Beijing to put down the uprising and protect their interests in China.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6169025"/>
            <a:ext cx="39624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29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1905 Cartoon in a Chinese Journal:</a:t>
            </a:r>
            <a:br>
              <a:rPr lang="en-CA" dirty="0"/>
            </a:br>
            <a:r>
              <a:rPr lang="en-CA" dirty="0"/>
              <a:t>“National Humiliation Picture”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905000"/>
            <a:ext cx="6966859" cy="4267200"/>
          </a:xfrm>
        </p:spPr>
      </p:pic>
      <p:sp>
        <p:nvSpPr>
          <p:cNvPr id="3" name="TextBox 2"/>
          <p:cNvSpPr txBox="1"/>
          <p:nvPr/>
        </p:nvSpPr>
        <p:spPr>
          <a:xfrm>
            <a:off x="7315200" y="1905000"/>
            <a:ext cx="1676400" cy="2246769"/>
          </a:xfrm>
          <a:prstGeom prst="rect">
            <a:avLst/>
          </a:prstGeom>
          <a:noFill/>
        </p:spPr>
        <p:txBody>
          <a:bodyPr wrap="square" rtlCol="0">
            <a:spAutoFit/>
          </a:bodyPr>
          <a:lstStyle/>
          <a:p>
            <a:r>
              <a:rPr lang="en-CA" sz="1400" dirty="0"/>
              <a:t>“The Chinese carries a flag proclaiming his readiness to submit to foreign occupation, but the foreign soldier is nevertheless ready to slash the Chinese to death.”</a:t>
            </a:r>
          </a:p>
        </p:txBody>
      </p:sp>
    </p:spTree>
    <p:extLst>
      <p:ext uri="{BB962C8B-B14F-4D97-AF65-F5344CB8AC3E}">
        <p14:creationId xmlns:p14="http://schemas.microsoft.com/office/powerpoint/2010/main" val="261521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a:t>End of Empire</a:t>
            </a:r>
            <a:endParaRPr lang="en-CA"/>
          </a:p>
        </p:txBody>
      </p:sp>
      <p:sp>
        <p:nvSpPr>
          <p:cNvPr id="19459" name="Rectangle 3"/>
          <p:cNvSpPr>
            <a:spLocks noGrp="1"/>
          </p:cNvSpPr>
          <p:nvPr>
            <p:ph type="body" idx="1"/>
          </p:nvPr>
        </p:nvSpPr>
        <p:spPr/>
        <p:txBody>
          <a:bodyPr/>
          <a:lstStyle/>
          <a:p>
            <a:r>
              <a:rPr lang="en-US" dirty="0"/>
              <a:t>Last Chinese Dynasty</a:t>
            </a:r>
          </a:p>
          <a:p>
            <a:pPr lvl="1"/>
            <a:r>
              <a:rPr lang="en-US" dirty="0"/>
              <a:t>Qing (1644-1911)</a:t>
            </a:r>
          </a:p>
          <a:p>
            <a:pPr lvl="2"/>
            <a:r>
              <a:rPr lang="en-US" dirty="0"/>
              <a:t>Manchus from the northeast, not Han Chinese</a:t>
            </a:r>
          </a:p>
          <a:p>
            <a:pPr lvl="2"/>
            <a:r>
              <a:rPr lang="en-US" dirty="0"/>
              <a:t>Overthrown in 1911, beginning the Republic of China</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606" y="3981166"/>
            <a:ext cx="6010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8782" y="4267200"/>
            <a:ext cx="2133600" cy="646331"/>
          </a:xfrm>
          <a:prstGeom prst="rect">
            <a:avLst/>
          </a:prstGeom>
          <a:noFill/>
        </p:spPr>
        <p:txBody>
          <a:bodyPr wrap="square" rtlCol="0">
            <a:spAutoFit/>
          </a:bodyPr>
          <a:lstStyle/>
          <a:p>
            <a:r>
              <a:rPr lang="en-US" dirty="0" err="1"/>
              <a:t>Cixi</a:t>
            </a:r>
            <a:r>
              <a:rPr lang="en-US" dirty="0"/>
              <a:t>, Dowager Empress</a:t>
            </a:r>
            <a:endParaRPr lang="en-CA" dirty="0"/>
          </a:p>
        </p:txBody>
      </p:sp>
      <p:sp>
        <p:nvSpPr>
          <p:cNvPr id="3" name="TextBox 2"/>
          <p:cNvSpPr txBox="1"/>
          <p:nvPr/>
        </p:nvSpPr>
        <p:spPr>
          <a:xfrm>
            <a:off x="228600" y="5694402"/>
            <a:ext cx="2590800" cy="1107996"/>
          </a:xfrm>
          <a:prstGeom prst="rect">
            <a:avLst/>
          </a:prstGeom>
          <a:noFill/>
        </p:spPr>
        <p:txBody>
          <a:bodyPr wrap="square" rtlCol="0">
            <a:spAutoFit/>
          </a:bodyPr>
          <a:lstStyle/>
          <a:p>
            <a:r>
              <a:rPr lang="en-US" sz="1100" dirty="0"/>
              <a:t>Amanda </a:t>
            </a:r>
            <a:r>
              <a:rPr lang="en-US" sz="1100" dirty="0" err="1"/>
              <a:t>Bensen</a:t>
            </a:r>
            <a:r>
              <a:rPr lang="en-US" sz="1100" dirty="0"/>
              <a:t>, </a:t>
            </a:r>
            <a:r>
              <a:rPr lang="en-US" sz="1100" dirty="0" err="1"/>
              <a:t>Cixi</a:t>
            </a:r>
            <a:r>
              <a:rPr lang="en-US" sz="1100" dirty="0"/>
              <a:t>: The Woman Behind the Throne, Smithsonian Magazine, March 1, 2008, </a:t>
            </a:r>
            <a:r>
              <a:rPr lang="en-US" sz="1100" dirty="0">
                <a:hlinkClick r:id="rId3"/>
              </a:rPr>
              <a:t>http://www.smithsonianmag.com/history-archaeology/da-cixi.html?c=y&amp;page=2</a:t>
            </a:r>
            <a:r>
              <a:rPr lang="en-US" sz="1100" dirty="0"/>
              <a:t> (Dec. 17, 2013).</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27" y="138545"/>
            <a:ext cx="7772400" cy="1362075"/>
          </a:xfrm>
        </p:spPr>
        <p:txBody>
          <a:bodyPr/>
          <a:lstStyle/>
          <a:p>
            <a:r>
              <a:rPr lang="en-CA" dirty="0"/>
              <a:t>Republic / civil war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0174"/>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945429"/>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6172200"/>
            <a:ext cx="6934200" cy="461665"/>
          </a:xfrm>
          <a:prstGeom prst="rect">
            <a:avLst/>
          </a:prstGeom>
          <a:noFill/>
        </p:spPr>
        <p:txBody>
          <a:bodyPr wrap="square" rtlCol="0">
            <a:spAutoFit/>
          </a:bodyPr>
          <a:lstStyle/>
          <a:p>
            <a:r>
              <a:rPr lang="en-CA" sz="1200" dirty="0"/>
              <a:t>US State Department, Office of the Historian, Bureau of Public Affairs, The Chinese Revolution, 1911, </a:t>
            </a:r>
            <a:r>
              <a:rPr lang="en-CA" sz="1200" dirty="0" err="1"/>
              <a:t>N.d.</a:t>
            </a:r>
            <a:r>
              <a:rPr lang="en-CA" sz="1200" dirty="0"/>
              <a:t>, </a:t>
            </a:r>
            <a:r>
              <a:rPr lang="en-CA" sz="1200" dirty="0">
                <a:hlinkClick r:id="rId4"/>
              </a:rPr>
              <a:t>https://history.state.gov/milestones/1899-1913/chinese-rev</a:t>
            </a:r>
            <a:r>
              <a:rPr lang="en-CA" sz="1200" dirty="0"/>
              <a:t> (May 25, 2016)</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978" y="2834848"/>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4953000"/>
            <a:ext cx="2286000" cy="646331"/>
          </a:xfrm>
          <a:prstGeom prst="rect">
            <a:avLst/>
          </a:prstGeom>
          <a:noFill/>
        </p:spPr>
        <p:txBody>
          <a:bodyPr wrap="square" rtlCol="0">
            <a:spAutoFit/>
          </a:bodyPr>
          <a:lstStyle/>
          <a:p>
            <a:r>
              <a:rPr lang="en-CA" dirty="0"/>
              <a:t>Revolutionaries in Shanghai</a:t>
            </a:r>
          </a:p>
        </p:txBody>
      </p:sp>
      <p:sp>
        <p:nvSpPr>
          <p:cNvPr id="6" name="TextBox 5"/>
          <p:cNvSpPr txBox="1"/>
          <p:nvPr/>
        </p:nvSpPr>
        <p:spPr>
          <a:xfrm>
            <a:off x="3429000" y="5048403"/>
            <a:ext cx="1662545" cy="369332"/>
          </a:xfrm>
          <a:prstGeom prst="rect">
            <a:avLst/>
          </a:prstGeom>
          <a:noFill/>
        </p:spPr>
        <p:txBody>
          <a:bodyPr wrap="square" rtlCol="0">
            <a:spAutoFit/>
          </a:bodyPr>
          <a:lstStyle/>
          <a:p>
            <a:r>
              <a:rPr lang="en-CA" dirty="0"/>
              <a:t>Qing soldiers</a:t>
            </a:r>
          </a:p>
        </p:txBody>
      </p:sp>
      <p:sp>
        <p:nvSpPr>
          <p:cNvPr id="7" name="TextBox 6"/>
          <p:cNvSpPr txBox="1"/>
          <p:nvPr/>
        </p:nvSpPr>
        <p:spPr>
          <a:xfrm>
            <a:off x="6248400" y="5029741"/>
            <a:ext cx="2057400" cy="369332"/>
          </a:xfrm>
          <a:prstGeom prst="rect">
            <a:avLst/>
          </a:prstGeom>
          <a:noFill/>
        </p:spPr>
        <p:txBody>
          <a:bodyPr wrap="square" rtlCol="0">
            <a:spAutoFit/>
          </a:bodyPr>
          <a:lstStyle/>
          <a:p>
            <a:r>
              <a:rPr lang="en-CA" dirty="0"/>
              <a:t>Sun </a:t>
            </a:r>
            <a:r>
              <a:rPr lang="en-CA" dirty="0" err="1"/>
              <a:t>Yat</a:t>
            </a:r>
            <a:r>
              <a:rPr lang="en-CA" dirty="0"/>
              <a:t>-Sen</a:t>
            </a:r>
          </a:p>
        </p:txBody>
      </p:sp>
      <p:sp>
        <p:nvSpPr>
          <p:cNvPr id="3" name="TextBox 2">
            <a:extLst>
              <a:ext uri="{FF2B5EF4-FFF2-40B4-BE49-F238E27FC236}">
                <a16:creationId xmlns:a16="http://schemas.microsoft.com/office/drawing/2014/main" id="{05AB8CA9-186C-4D90-A651-A46887E9681D}"/>
              </a:ext>
            </a:extLst>
          </p:cNvPr>
          <p:cNvSpPr txBox="1"/>
          <p:nvPr/>
        </p:nvSpPr>
        <p:spPr>
          <a:xfrm>
            <a:off x="413982" y="909845"/>
            <a:ext cx="8427608" cy="1200329"/>
          </a:xfrm>
          <a:prstGeom prst="rect">
            <a:avLst/>
          </a:prstGeom>
          <a:noFill/>
        </p:spPr>
        <p:txBody>
          <a:bodyPr wrap="square" rtlCol="0">
            <a:spAutoFit/>
          </a:bodyPr>
          <a:lstStyle/>
          <a:p>
            <a:r>
              <a:rPr lang="en-CA" dirty="0"/>
              <a:t>Though the late empire had made some efforts to change and reform, there was pressing demand to get rid of the empire itself, especially in southern China and amongst Chinese abroad. The result was the 1911 revolution that ushered in the Republic era.</a:t>
            </a:r>
          </a:p>
        </p:txBody>
      </p:sp>
    </p:spTree>
    <p:extLst>
      <p:ext uri="{BB962C8B-B14F-4D97-AF65-F5344CB8AC3E}">
        <p14:creationId xmlns:p14="http://schemas.microsoft.com/office/powerpoint/2010/main" val="134550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Hard Part is After the Revolution</a:t>
            </a:r>
            <a:endParaRPr lang="en-CA" dirty="0"/>
          </a:p>
        </p:txBody>
      </p:sp>
      <p:sp>
        <p:nvSpPr>
          <p:cNvPr id="3" name="Content Placeholder 2"/>
          <p:cNvSpPr>
            <a:spLocks noGrp="1"/>
          </p:cNvSpPr>
          <p:nvPr>
            <p:ph idx="1"/>
          </p:nvPr>
        </p:nvSpPr>
        <p:spPr/>
        <p:txBody>
          <a:bodyPr/>
          <a:lstStyle/>
          <a:p>
            <a:pPr marL="57150" indent="0">
              <a:buNone/>
            </a:pPr>
            <a:r>
              <a:rPr lang="en-US" dirty="0"/>
              <a:t>Just because China had a new form of government </a:t>
            </a:r>
          </a:p>
          <a:p>
            <a:pPr marL="57150" indent="0">
              <a:buNone/>
            </a:pPr>
            <a:endParaRPr lang="en-US" dirty="0"/>
          </a:p>
          <a:p>
            <a:pPr marL="57150" indent="0">
              <a:buNone/>
            </a:pPr>
            <a:r>
              <a:rPr lang="en-US" dirty="0"/>
              <a:t>(_____________ instead of ______________) </a:t>
            </a:r>
          </a:p>
          <a:p>
            <a:pPr marL="57150" indent="0">
              <a:buNone/>
            </a:pPr>
            <a:endParaRPr lang="en-US" dirty="0"/>
          </a:p>
          <a:p>
            <a:pPr marL="57150" indent="0">
              <a:buNone/>
            </a:pPr>
            <a:r>
              <a:rPr lang="en-US" dirty="0"/>
              <a:t>this doesn’t mean its problems disappeared. </a:t>
            </a:r>
          </a:p>
          <a:p>
            <a:pPr lvl="2"/>
            <a:r>
              <a:rPr lang="en-US" dirty="0"/>
              <a:t>Which problems were old? (</a:t>
            </a:r>
            <a:r>
              <a:rPr lang="en-US" dirty="0">
                <a:solidFill>
                  <a:srgbClr val="00B050"/>
                </a:solidFill>
              </a:rPr>
              <a:t>continuities</a:t>
            </a:r>
            <a:r>
              <a:rPr lang="en-US" dirty="0"/>
              <a:t>)</a:t>
            </a:r>
          </a:p>
          <a:p>
            <a:pPr lvl="2"/>
            <a:r>
              <a:rPr lang="en-US" dirty="0"/>
              <a:t>Which problems were new? (</a:t>
            </a:r>
            <a:r>
              <a:rPr lang="en-US" dirty="0">
                <a:solidFill>
                  <a:srgbClr val="7030A0"/>
                </a:solidFill>
              </a:rPr>
              <a:t>changes</a:t>
            </a:r>
            <a:r>
              <a:rPr lang="en-US" dirty="0"/>
              <a:t>)</a:t>
            </a:r>
          </a:p>
          <a:p>
            <a:pPr lvl="2"/>
            <a:endParaRPr lang="en-CA" dirty="0"/>
          </a:p>
        </p:txBody>
      </p:sp>
    </p:spTree>
    <p:extLst>
      <p:ext uri="{BB962C8B-B14F-4D97-AF65-F5344CB8AC3E}">
        <p14:creationId xmlns:p14="http://schemas.microsoft.com/office/powerpoint/2010/main" val="1968179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Japanese Demands, 1915</a:t>
            </a:r>
            <a:endParaRPr lang="en-CA" dirty="0"/>
          </a:p>
        </p:txBody>
      </p:sp>
      <p:sp>
        <p:nvSpPr>
          <p:cNvPr id="3" name="Content Placeholder 2"/>
          <p:cNvSpPr>
            <a:spLocks noGrp="1"/>
          </p:cNvSpPr>
          <p:nvPr>
            <p:ph idx="1"/>
          </p:nvPr>
        </p:nvSpPr>
        <p:spPr>
          <a:xfrm>
            <a:off x="385549" y="1524000"/>
            <a:ext cx="8229600" cy="4525963"/>
          </a:xfrm>
        </p:spPr>
        <p:txBody>
          <a:bodyPr/>
          <a:lstStyle/>
          <a:p>
            <a:pPr marL="0" indent="0">
              <a:buNone/>
            </a:pPr>
            <a:r>
              <a:rPr lang="en-US" sz="2800" dirty="0"/>
              <a:t>“Group 1: </a:t>
            </a:r>
          </a:p>
          <a:p>
            <a:pPr lvl="1"/>
            <a:r>
              <a:rPr lang="en-US" sz="2400" dirty="0"/>
              <a:t>The Japanese Government and the Chinese Government being desirous of maintaining the general peace in Eastern Asia and further strengthening the friendly relations and good neighborhood existing between the two nations agree to the following articles:</a:t>
            </a:r>
          </a:p>
          <a:p>
            <a:pPr lvl="2"/>
            <a:r>
              <a:rPr lang="en-US" sz="2000" dirty="0"/>
              <a:t>Article 4: The Chinese Government engages, in interest of trade and for the residence of foreigners, to open by herself as soon as possible certain important cities and towns in the Province of Shantung as Commercial Ports. What places shall be opened are to be jointly decided upon in a separate agreement.”</a:t>
            </a:r>
            <a:endParaRPr lang="en-CA" sz="2000" dirty="0"/>
          </a:p>
        </p:txBody>
      </p:sp>
      <p:sp>
        <p:nvSpPr>
          <p:cNvPr id="5" name="TextBox 4"/>
          <p:cNvSpPr txBox="1"/>
          <p:nvPr/>
        </p:nvSpPr>
        <p:spPr>
          <a:xfrm>
            <a:off x="304800" y="6248400"/>
            <a:ext cx="8345487" cy="923330"/>
          </a:xfrm>
          <a:prstGeom prst="rect">
            <a:avLst/>
          </a:prstGeom>
          <a:noFill/>
        </p:spPr>
        <p:txBody>
          <a:bodyPr wrap="square" rtlCol="0">
            <a:spAutoFit/>
          </a:bodyPr>
          <a:lstStyle/>
          <a:p>
            <a:r>
              <a:rPr lang="en-US" dirty="0"/>
              <a:t>R. Keith </a:t>
            </a:r>
            <a:r>
              <a:rPr lang="en-US" dirty="0" err="1"/>
              <a:t>Schoppa</a:t>
            </a:r>
            <a:r>
              <a:rPr lang="en-US" dirty="0"/>
              <a:t>, </a:t>
            </a:r>
            <a:r>
              <a:rPr lang="en-US" i="1" dirty="0"/>
              <a:t>Twentieth Century China: A History in Documents</a:t>
            </a:r>
            <a:r>
              <a:rPr lang="en-US" dirty="0"/>
              <a:t> (New York: Oxford University Press, 2011), 34. </a:t>
            </a:r>
            <a:endParaRPr lang="en-CA" dirty="0"/>
          </a:p>
          <a:p>
            <a:endParaRPr lang="en-CA" dirty="0"/>
          </a:p>
        </p:txBody>
      </p:sp>
    </p:spTree>
    <p:extLst>
      <p:ext uri="{BB962C8B-B14F-4D97-AF65-F5344CB8AC3E}">
        <p14:creationId xmlns:p14="http://schemas.microsoft.com/office/powerpoint/2010/main" val="72153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US" sz="2800" dirty="0"/>
              <a:t>“Group 2</a:t>
            </a:r>
          </a:p>
          <a:p>
            <a:pPr lvl="1"/>
            <a:r>
              <a:rPr lang="en-US" sz="2400" dirty="0"/>
              <a:t>The Japanese Government and the Chinese Government, since the Chinese Government has always acknowledged the </a:t>
            </a:r>
            <a:r>
              <a:rPr lang="en-US" sz="2400" b="1" dirty="0"/>
              <a:t>special position </a:t>
            </a:r>
            <a:r>
              <a:rPr lang="en-US" sz="2400" dirty="0"/>
              <a:t>enjoyed by Japan in South Manchuria and Eastern Inner Mongolia, agree to the following articles:</a:t>
            </a:r>
          </a:p>
          <a:p>
            <a:pPr lvl="2"/>
            <a:r>
              <a:rPr lang="en-US" sz="2000" dirty="0"/>
              <a:t>Article 7: The Chinese Government agrees that the control and management of the Kirin-Changchun Railway shall be </a:t>
            </a:r>
            <a:r>
              <a:rPr lang="en-US" sz="2000" b="1" dirty="0"/>
              <a:t>handed over </a:t>
            </a:r>
            <a:r>
              <a:rPr lang="en-US" sz="2000" dirty="0"/>
              <a:t>to the Japanese Government for a term of ninety-nine years dating from the signing of this agreement.”</a:t>
            </a:r>
            <a:endParaRPr lang="en-CA" sz="2000" dirty="0"/>
          </a:p>
        </p:txBody>
      </p:sp>
      <p:sp>
        <p:nvSpPr>
          <p:cNvPr id="4" name="TextBox 3"/>
          <p:cNvSpPr txBox="1"/>
          <p:nvPr/>
        </p:nvSpPr>
        <p:spPr>
          <a:xfrm>
            <a:off x="381000" y="6248400"/>
            <a:ext cx="2057400" cy="369332"/>
          </a:xfrm>
          <a:prstGeom prst="rect">
            <a:avLst/>
          </a:prstGeom>
          <a:noFill/>
        </p:spPr>
        <p:txBody>
          <a:bodyPr wrap="square" rtlCol="0">
            <a:spAutoFit/>
          </a:bodyPr>
          <a:lstStyle/>
          <a:p>
            <a:r>
              <a:rPr lang="en-US" dirty="0"/>
              <a:t>Ibid., 34-35. </a:t>
            </a:r>
            <a:endParaRPr lang="en-CA" dirty="0"/>
          </a:p>
        </p:txBody>
      </p:sp>
    </p:spTree>
    <p:extLst>
      <p:ext uri="{BB962C8B-B14F-4D97-AF65-F5344CB8AC3E}">
        <p14:creationId xmlns:p14="http://schemas.microsoft.com/office/powerpoint/2010/main" val="4229789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sz="3600" dirty="0"/>
              <a:t>“Group 5</a:t>
            </a:r>
          </a:p>
          <a:p>
            <a:pPr lvl="1"/>
            <a:r>
              <a:rPr lang="en-US" sz="2400" dirty="0"/>
              <a:t>Article 1: The Chinese Central Government shall employ influential Japanese as advisers in political, financial, and military affairs. </a:t>
            </a:r>
          </a:p>
          <a:p>
            <a:pPr lvl="1"/>
            <a:r>
              <a:rPr lang="en-US" sz="2400" dirty="0"/>
              <a:t>Article 2: Japanese hospitals, churches, and schools in the interior of China shall be granted the right of owning land.</a:t>
            </a:r>
          </a:p>
          <a:p>
            <a:pPr lvl="1"/>
            <a:r>
              <a:rPr lang="en-US" sz="2400" dirty="0"/>
              <a:t>Article 3: Inasmuch as the Japanese Government and the Chinese Government have had many cases of disputes between Japanese and Chinese police which caused no little misunderstanding, it is for this reason necessary that the police departments of important places (in China) shall be jointly administered by Japanese and Chinese….”</a:t>
            </a:r>
          </a:p>
        </p:txBody>
      </p:sp>
      <p:sp>
        <p:nvSpPr>
          <p:cNvPr id="4" name="TextBox 3"/>
          <p:cNvSpPr txBox="1"/>
          <p:nvPr/>
        </p:nvSpPr>
        <p:spPr>
          <a:xfrm>
            <a:off x="27708" y="6488668"/>
            <a:ext cx="8506691" cy="523220"/>
          </a:xfrm>
          <a:prstGeom prst="rect">
            <a:avLst/>
          </a:prstGeom>
          <a:noFill/>
        </p:spPr>
        <p:txBody>
          <a:bodyPr wrap="square" rtlCol="0">
            <a:spAutoFit/>
          </a:bodyPr>
          <a:lstStyle/>
          <a:p>
            <a:r>
              <a:rPr lang="en-US" sz="1400" dirty="0"/>
              <a:t>Ibid., 36, 37. Full text of all 21 demands, translated, can be found at </a:t>
            </a:r>
            <a:r>
              <a:rPr lang="en-CA" sz="1400" dirty="0">
                <a:hlinkClick r:id="rId3"/>
              </a:rPr>
              <a:t>https://china.usc.edu/japanese-government-%E2%80%9Ctwenty-one-demands%E2%80%9D-april-26-1915</a:t>
            </a:r>
            <a:r>
              <a:rPr lang="en-US" sz="1400" dirty="0"/>
              <a:t> </a:t>
            </a:r>
            <a:endParaRPr lang="en-CA" sz="1400" dirty="0"/>
          </a:p>
        </p:txBody>
      </p:sp>
    </p:spTree>
    <p:extLst>
      <p:ext uri="{BB962C8B-B14F-4D97-AF65-F5344CB8AC3E}">
        <p14:creationId xmlns:p14="http://schemas.microsoft.com/office/powerpoint/2010/main" val="405248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t>Themes</a:t>
            </a:r>
            <a:endParaRPr lang="en-CA"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a:solidFill>
                  <a:srgbClr val="7030A0"/>
                </a:solidFill>
              </a:rPr>
              <a:t>The rise of Japan (it had modernized, westernized and imperialized as part of the Meiji Restoration).</a:t>
            </a:r>
            <a:endParaRPr lang="en-CA" dirty="0">
              <a:solidFill>
                <a:srgbClr val="7030A0"/>
              </a:solidFill>
            </a:endParaRPr>
          </a:p>
          <a:p>
            <a:pPr fontAlgn="auto">
              <a:spcAft>
                <a:spcPts val="0"/>
              </a:spcAft>
              <a:buFont typeface="Arial" pitchFamily="34" charset="0"/>
              <a:buChar char="•"/>
              <a:defRPr/>
            </a:pPr>
            <a:r>
              <a:rPr lang="en-US" dirty="0">
                <a:solidFill>
                  <a:srgbClr val="FF0000"/>
                </a:solidFill>
              </a:rPr>
              <a:t>The </a:t>
            </a:r>
            <a:r>
              <a:rPr lang="en-US" u="sng" dirty="0">
                <a:solidFill>
                  <a:srgbClr val="FF0000"/>
                </a:solidFill>
              </a:rPr>
              <a:t>unstable</a:t>
            </a:r>
            <a:r>
              <a:rPr lang="en-US" dirty="0">
                <a:solidFill>
                  <a:srgbClr val="FF0000"/>
                </a:solidFill>
              </a:rPr>
              <a:t> nature of China’s internal situation from 1830s to 1920s.</a:t>
            </a:r>
            <a:endParaRPr lang="en-CA" dirty="0">
              <a:solidFill>
                <a:srgbClr val="FF0000"/>
              </a:solidFill>
            </a:endParaRPr>
          </a:p>
          <a:p>
            <a:pPr fontAlgn="auto">
              <a:spcAft>
                <a:spcPts val="0"/>
              </a:spcAft>
              <a:buFont typeface="Arial" pitchFamily="34" charset="0"/>
              <a:buChar char="•"/>
              <a:defRPr/>
            </a:pPr>
            <a:r>
              <a:rPr lang="en-US" dirty="0">
                <a:solidFill>
                  <a:schemeClr val="tx1">
                    <a:lumMod val="50000"/>
                    <a:lumOff val="50000"/>
                  </a:schemeClr>
                </a:solidFill>
              </a:rPr>
              <a:t>How China was victimized by imperialism and foreign presence.</a:t>
            </a:r>
            <a:endParaRPr lang="en-CA" dirty="0">
              <a:solidFill>
                <a:schemeClr val="tx1">
                  <a:lumMod val="50000"/>
                  <a:lumOff val="50000"/>
                </a:schemeClr>
              </a:solidFill>
            </a:endParaRPr>
          </a:p>
          <a:p>
            <a:pPr fontAlgn="auto">
              <a:spcAft>
                <a:spcPts val="0"/>
              </a:spcAft>
              <a:buFont typeface="Arial" pitchFamily="34" charset="0"/>
              <a:buChar char="•"/>
              <a:defRPr/>
            </a:pPr>
            <a:r>
              <a:rPr lang="en-US" dirty="0">
                <a:solidFill>
                  <a:srgbClr val="0070C0"/>
                </a:solidFill>
              </a:rPr>
              <a:t>Western influences on China from 1830s to 1920s.</a:t>
            </a:r>
          </a:p>
          <a:p>
            <a:pPr fontAlgn="auto">
              <a:spcAft>
                <a:spcPts val="0"/>
              </a:spcAft>
              <a:buFont typeface="Arial" pitchFamily="34" charset="0"/>
              <a:buChar char="•"/>
              <a:defRPr/>
            </a:pPr>
            <a:r>
              <a:rPr lang="en-US" dirty="0">
                <a:solidFill>
                  <a:srgbClr val="00B050"/>
                </a:solidFill>
              </a:rPr>
              <a:t>Events in the early days set the stage for later civil war (1930s).</a:t>
            </a:r>
            <a:r>
              <a:rPr lang="en-US" dirty="0"/>
              <a:t> </a:t>
            </a:r>
            <a:r>
              <a:rPr lang="en-US" dirty="0">
                <a:solidFill>
                  <a:srgbClr val="00B050"/>
                </a:solidFill>
              </a:rPr>
              <a:t>[think class conflict]</a:t>
            </a:r>
            <a:endParaRPr lang="en-CA" dirty="0">
              <a:solidFill>
                <a:srgbClr val="0070C0"/>
              </a:solidFill>
            </a:endParaRPr>
          </a:p>
          <a:p>
            <a:pPr marL="0" indent="0" fontAlgn="auto">
              <a:spcAft>
                <a:spcPts val="0"/>
              </a:spcAft>
              <a:buFont typeface="Arial" pitchFamily="34" charset="0"/>
              <a:buNone/>
              <a:defRPr/>
            </a:pPr>
            <a:endParaRPr lang="en-CA" dirty="0"/>
          </a:p>
          <a:p>
            <a:pPr fontAlgn="auto">
              <a:spcAft>
                <a:spcPts val="0"/>
              </a:spcAft>
              <a:buFont typeface="Arial" pitchFamily="34" charset="0"/>
              <a:buChar char="•"/>
              <a:defRPr/>
            </a:pP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Yuan </a:t>
            </a:r>
            <a:r>
              <a:rPr lang="en-US" dirty="0" err="1"/>
              <a:t>Shikai</a:t>
            </a:r>
            <a:r>
              <a:rPr lang="en-US" dirty="0"/>
              <a:t> agreed to the demands in groups 1 to 4. Group 5 was to be negotiated later. </a:t>
            </a:r>
          </a:p>
          <a:p>
            <a:r>
              <a:rPr lang="en-US" dirty="0"/>
              <a:t>Agreement took place  on May 8, 1915, often referred to as </a:t>
            </a:r>
          </a:p>
          <a:p>
            <a:pPr marL="0" indent="0">
              <a:buNone/>
            </a:pPr>
            <a:r>
              <a:rPr lang="en-US" b="1" dirty="0"/>
              <a:t>	National Humiliation Day</a:t>
            </a:r>
            <a:r>
              <a:rPr lang="en-US" dirty="0"/>
              <a:t>.</a:t>
            </a:r>
          </a:p>
          <a:p>
            <a:pPr lvl="2"/>
            <a:r>
              <a:rPr lang="en-US" dirty="0">
                <a:solidFill>
                  <a:srgbClr val="FF0000"/>
                </a:solidFill>
              </a:rPr>
              <a:t>Can you see why?</a:t>
            </a:r>
          </a:p>
          <a:p>
            <a:pPr lvl="2"/>
            <a:r>
              <a:rPr lang="en-US" dirty="0">
                <a:solidFill>
                  <a:srgbClr val="FF0000"/>
                </a:solidFill>
              </a:rPr>
              <a:t>Was this a strong start </a:t>
            </a:r>
          </a:p>
          <a:p>
            <a:pPr marL="857250" lvl="2" indent="0">
              <a:buNone/>
            </a:pPr>
            <a:r>
              <a:rPr lang="en-US" dirty="0">
                <a:solidFill>
                  <a:srgbClr val="FF0000"/>
                </a:solidFill>
              </a:rPr>
              <a:t>to the Republic?</a:t>
            </a:r>
            <a:endParaRPr lang="en-CA" dirty="0">
              <a:solidFill>
                <a:srgbClr val="FF0000"/>
              </a:solidFill>
            </a:endParaRPr>
          </a:p>
        </p:txBody>
      </p:sp>
      <p:sp>
        <p:nvSpPr>
          <p:cNvPr id="4" name="TextBox 3"/>
          <p:cNvSpPr txBox="1"/>
          <p:nvPr/>
        </p:nvSpPr>
        <p:spPr>
          <a:xfrm>
            <a:off x="685800" y="6019800"/>
            <a:ext cx="4495800" cy="900246"/>
          </a:xfrm>
          <a:prstGeom prst="rect">
            <a:avLst/>
          </a:prstGeom>
          <a:noFill/>
        </p:spPr>
        <p:txBody>
          <a:bodyPr wrap="square" rtlCol="0">
            <a:spAutoFit/>
          </a:bodyPr>
          <a:lstStyle/>
          <a:p>
            <a:r>
              <a:rPr lang="en-US" sz="1050" dirty="0"/>
              <a:t>Ibid., 34; </a:t>
            </a:r>
            <a:r>
              <a:rPr lang="en-US" sz="1050" dirty="0" err="1"/>
              <a:t>Encyclopaedia</a:t>
            </a:r>
            <a:r>
              <a:rPr lang="en-US" sz="1050" dirty="0"/>
              <a:t> Britannica Online, Yuan </a:t>
            </a:r>
            <a:r>
              <a:rPr lang="en-US" sz="1050" dirty="0" err="1"/>
              <a:t>Shikai</a:t>
            </a:r>
            <a:r>
              <a:rPr lang="en-US" sz="1050" dirty="0"/>
              <a:t>, </a:t>
            </a:r>
            <a:r>
              <a:rPr lang="en-US" sz="1050" dirty="0" err="1"/>
              <a:t>N.d.</a:t>
            </a:r>
            <a:r>
              <a:rPr lang="en-US" sz="1050" dirty="0"/>
              <a:t>, </a:t>
            </a:r>
            <a:r>
              <a:rPr lang="en-US" sz="1050" dirty="0">
                <a:hlinkClick r:id="rId2"/>
              </a:rPr>
              <a:t>http://www.britannica.com/EBchecked/media/149356/Yuan-Shikai-as-emperor-of-China-1915-16</a:t>
            </a:r>
            <a:r>
              <a:rPr lang="en-US" sz="1050" dirty="0"/>
              <a:t> (Dec. 17, 2013). Check out this blog post for an interesting read on the demands: </a:t>
            </a:r>
            <a:r>
              <a:rPr lang="en-CA" sz="1050" dirty="0">
                <a:hlinkClick r:id="rId3"/>
              </a:rPr>
              <a:t>https://www.cfr.org/blog/china-japan-and-twenty-one-demands</a:t>
            </a:r>
            <a:endParaRPr lang="en-CA" sz="105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2362200"/>
            <a:ext cx="2667000" cy="382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77000" y="6428474"/>
            <a:ext cx="1828800" cy="369332"/>
          </a:xfrm>
          <a:prstGeom prst="rect">
            <a:avLst/>
          </a:prstGeom>
          <a:noFill/>
        </p:spPr>
        <p:txBody>
          <a:bodyPr wrap="square" rtlCol="0">
            <a:spAutoFit/>
          </a:bodyPr>
          <a:lstStyle/>
          <a:p>
            <a:r>
              <a:rPr lang="en-US" dirty="0"/>
              <a:t>Yuan </a:t>
            </a:r>
            <a:r>
              <a:rPr lang="en-US" dirty="0" err="1"/>
              <a:t>Shikai</a:t>
            </a:r>
            <a:endParaRPr lang="en-CA" dirty="0"/>
          </a:p>
        </p:txBody>
      </p:sp>
    </p:spTree>
    <p:extLst>
      <p:ext uri="{BB962C8B-B14F-4D97-AF65-F5344CB8AC3E}">
        <p14:creationId xmlns:p14="http://schemas.microsoft.com/office/powerpoint/2010/main" val="121904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Conclusion</a:t>
            </a:r>
          </a:p>
        </p:txBody>
      </p:sp>
      <p:sp>
        <p:nvSpPr>
          <p:cNvPr id="3" name="Content Placeholder 2"/>
          <p:cNvSpPr>
            <a:spLocks noGrp="1"/>
          </p:cNvSpPr>
          <p:nvPr>
            <p:ph idx="1"/>
          </p:nvPr>
        </p:nvSpPr>
        <p:spPr/>
        <p:txBody>
          <a:bodyPr/>
          <a:lstStyle/>
          <a:p>
            <a:r>
              <a:rPr lang="en-US" dirty="0">
                <a:solidFill>
                  <a:srgbClr val="FF0000"/>
                </a:solidFill>
              </a:rPr>
              <a:t>On the whole, these ____________ demands show that _____________saw China as _____________________________________.</a:t>
            </a:r>
            <a:endParaRPr lang="en-CA" dirty="0">
              <a:solidFill>
                <a:srgbClr val="FF0000"/>
              </a:solidFill>
            </a:endParaRPr>
          </a:p>
          <a:p>
            <a:endParaRPr lang="en-CA" dirty="0"/>
          </a:p>
        </p:txBody>
      </p:sp>
    </p:spTree>
    <p:extLst>
      <p:ext uri="{BB962C8B-B14F-4D97-AF65-F5344CB8AC3E}">
        <p14:creationId xmlns:p14="http://schemas.microsoft.com/office/powerpoint/2010/main" val="63125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540185-6589-4E11-9231-353AFA303F46}"/>
              </a:ext>
            </a:extLst>
          </p:cNvPr>
          <p:cNvPicPr>
            <a:picLocks noChangeAspect="1"/>
          </p:cNvPicPr>
          <p:nvPr/>
        </p:nvPicPr>
        <p:blipFill>
          <a:blip r:embed="rId2"/>
          <a:stretch>
            <a:fillRect/>
          </a:stretch>
        </p:blipFill>
        <p:spPr>
          <a:xfrm>
            <a:off x="1965868" y="0"/>
            <a:ext cx="5212263" cy="6858000"/>
          </a:xfrm>
          <a:prstGeom prst="rect">
            <a:avLst/>
          </a:prstGeom>
        </p:spPr>
      </p:pic>
    </p:spTree>
    <p:extLst>
      <p:ext uri="{BB962C8B-B14F-4D97-AF65-F5344CB8AC3E}">
        <p14:creationId xmlns:p14="http://schemas.microsoft.com/office/powerpoint/2010/main" val="140530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8280920" cy="1800200"/>
          </a:xfrm>
        </p:spPr>
        <p:txBody>
          <a:bodyPr>
            <a:normAutofit/>
          </a:bodyPr>
          <a:lstStyle/>
          <a:p>
            <a:pPr marL="0" indent="0" algn="ctr">
              <a:buNone/>
            </a:pPr>
            <a:r>
              <a:rPr lang="en-CA" sz="3000" dirty="0">
                <a:solidFill>
                  <a:schemeClr val="accent4">
                    <a:lumMod val="75000"/>
                  </a:schemeClr>
                </a:solidFill>
              </a:rPr>
              <a:t>How did Japan, a country once closed off from the world since 1639, grow to become an imperial power? </a:t>
            </a:r>
          </a:p>
        </p:txBody>
      </p:sp>
      <p:pic>
        <p:nvPicPr>
          <p:cNvPr id="3077" name="Picture 5" descr="http://apjjf.org/data/asia_map_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245" y="1853469"/>
            <a:ext cx="4273517"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213" y="6396335"/>
            <a:ext cx="9028947" cy="461665"/>
          </a:xfrm>
          <a:prstGeom prst="rect">
            <a:avLst/>
          </a:prstGeom>
        </p:spPr>
        <p:txBody>
          <a:bodyPr wrap="square">
            <a:spAutoFit/>
          </a:bodyPr>
          <a:lstStyle/>
          <a:p>
            <a:r>
              <a:rPr lang="en-CA" sz="1200" dirty="0"/>
              <a:t>Booth, Anne. “Did it Really Help to be a Japanese Colony? East Asian Economic Performance in Historical Perspective”. </a:t>
            </a:r>
            <a:r>
              <a:rPr lang="en-CA" sz="1200" i="1" dirty="0"/>
              <a:t>Asia-Pacific Journal</a:t>
            </a:r>
            <a:r>
              <a:rPr lang="en-CA" sz="1200" dirty="0"/>
              <a:t>. May 2, 2007. Accessed April 4, 2016. http://apjjf.org/-Anne-Booth/2418/article.html</a:t>
            </a:r>
          </a:p>
        </p:txBody>
      </p:sp>
    </p:spTree>
    <p:extLst>
      <p:ext uri="{BB962C8B-B14F-4D97-AF65-F5344CB8AC3E}">
        <p14:creationId xmlns:p14="http://schemas.microsoft.com/office/powerpoint/2010/main" val="213570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42" y="358924"/>
            <a:ext cx="7200900" cy="1485900"/>
          </a:xfrm>
        </p:spPr>
        <p:txBody>
          <a:bodyPr/>
          <a:lstStyle/>
          <a:p>
            <a:r>
              <a:rPr lang="en-CA" dirty="0"/>
              <a:t>Perry’s Arrival </a:t>
            </a:r>
          </a:p>
        </p:txBody>
      </p:sp>
      <p:sp>
        <p:nvSpPr>
          <p:cNvPr id="3" name="Content Placeholder 2"/>
          <p:cNvSpPr>
            <a:spLocks noGrp="1"/>
          </p:cNvSpPr>
          <p:nvPr>
            <p:ph idx="1"/>
          </p:nvPr>
        </p:nvSpPr>
        <p:spPr>
          <a:xfrm>
            <a:off x="614138" y="1524000"/>
            <a:ext cx="4062536" cy="4073176"/>
          </a:xfrm>
        </p:spPr>
        <p:txBody>
          <a:bodyPr>
            <a:normAutofit fontScale="85000" lnSpcReduction="10000"/>
          </a:bodyPr>
          <a:lstStyle/>
          <a:p>
            <a:r>
              <a:rPr lang="en-CA" sz="2500" dirty="0"/>
              <a:t>In 1853 Commodore Matthew Perry of the US Navy arrived (armed) off the coast of Japan to press Japan to open trade</a:t>
            </a:r>
          </a:p>
          <a:p>
            <a:pPr lvl="1"/>
            <a:r>
              <a:rPr lang="en-CA" sz="2100" dirty="0"/>
              <a:t>US was interested in coal and whale oil</a:t>
            </a:r>
          </a:p>
          <a:p>
            <a:pPr lvl="1"/>
            <a:r>
              <a:rPr lang="en-CA" sz="2100" dirty="0"/>
              <a:t>US was a rising power itself at the time</a:t>
            </a:r>
          </a:p>
          <a:p>
            <a:r>
              <a:rPr lang="en-CA" sz="2500" dirty="0"/>
              <a:t>This triggered a debate in Japan on whether to give in to the demands or not</a:t>
            </a:r>
          </a:p>
          <a:p>
            <a:pPr lvl="1"/>
            <a:r>
              <a:rPr lang="en-CA" sz="2100" dirty="0"/>
              <a:t>Ultimately, Japan negotiated an agreement and was opened for trade</a:t>
            </a:r>
          </a:p>
        </p:txBody>
      </p:sp>
      <p:pic>
        <p:nvPicPr>
          <p:cNvPr id="6146" name="Picture 2" descr="Figure 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610" y="1844824"/>
            <a:ext cx="3810000" cy="2695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48546" y="4540400"/>
            <a:ext cx="3438128" cy="923330"/>
          </a:xfrm>
          <a:prstGeom prst="rect">
            <a:avLst/>
          </a:prstGeom>
        </p:spPr>
        <p:txBody>
          <a:bodyPr wrap="square">
            <a:spAutoFit/>
          </a:bodyPr>
          <a:lstStyle/>
          <a:p>
            <a:pPr algn="ctr"/>
            <a:r>
              <a:rPr lang="en-CA" dirty="0"/>
              <a:t>“True portrait of Commodore Perry, envoy of the Republic of North America.” </a:t>
            </a:r>
          </a:p>
        </p:txBody>
      </p:sp>
      <p:sp>
        <p:nvSpPr>
          <p:cNvPr id="5" name="Rectangle 4"/>
          <p:cNvSpPr/>
          <p:nvPr/>
        </p:nvSpPr>
        <p:spPr>
          <a:xfrm>
            <a:off x="467544" y="6378803"/>
            <a:ext cx="8064896" cy="461665"/>
          </a:xfrm>
          <a:prstGeom prst="rect">
            <a:avLst/>
          </a:prstGeom>
        </p:spPr>
        <p:txBody>
          <a:bodyPr wrap="square">
            <a:spAutoFit/>
          </a:bodyPr>
          <a:lstStyle/>
          <a:p>
            <a:r>
              <a:rPr lang="en-CA" sz="1200" dirty="0"/>
              <a:t>Mortensen, Joan E. The Case for Commodore Perry in the Classroom. </a:t>
            </a:r>
            <a:r>
              <a:rPr lang="en-CA" sz="1200" i="1" dirty="0"/>
              <a:t>University of Texas at Dallas</a:t>
            </a:r>
            <a:r>
              <a:rPr lang="en-CA" sz="1200" dirty="0"/>
              <a:t>. 2008. Accessed April 4, 2016. http://worldhistoryconnected.press.illinois.edu/4.2/mortensen.html</a:t>
            </a:r>
          </a:p>
        </p:txBody>
      </p:sp>
    </p:spTree>
    <p:extLst>
      <p:ext uri="{BB962C8B-B14F-4D97-AF65-F5344CB8AC3E}">
        <p14:creationId xmlns:p14="http://schemas.microsoft.com/office/powerpoint/2010/main" val="399344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AD7E-BB72-4EE9-B99E-322FCA67F908}"/>
              </a:ext>
            </a:extLst>
          </p:cNvPr>
          <p:cNvSpPr>
            <a:spLocks noGrp="1"/>
          </p:cNvSpPr>
          <p:nvPr>
            <p:ph type="title"/>
          </p:nvPr>
        </p:nvSpPr>
        <p:spPr/>
        <p:txBody>
          <a:bodyPr/>
          <a:lstStyle/>
          <a:p>
            <a:r>
              <a:rPr lang="en-CA" dirty="0"/>
              <a:t>Meiji Restoration</a:t>
            </a:r>
          </a:p>
        </p:txBody>
      </p:sp>
      <p:sp>
        <p:nvSpPr>
          <p:cNvPr id="3" name="Content Placeholder 2">
            <a:extLst>
              <a:ext uri="{FF2B5EF4-FFF2-40B4-BE49-F238E27FC236}">
                <a16:creationId xmlns:a16="http://schemas.microsoft.com/office/drawing/2014/main" id="{C8A726A5-EB1F-4FC1-9418-21FF9FED599D}"/>
              </a:ext>
            </a:extLst>
          </p:cNvPr>
          <p:cNvSpPr>
            <a:spLocks noGrp="1"/>
          </p:cNvSpPr>
          <p:nvPr>
            <p:ph idx="1"/>
          </p:nvPr>
        </p:nvSpPr>
        <p:spPr>
          <a:xfrm>
            <a:off x="381000" y="1524000"/>
            <a:ext cx="8229600" cy="4525963"/>
          </a:xfrm>
        </p:spPr>
        <p:txBody>
          <a:bodyPr/>
          <a:lstStyle/>
          <a:p>
            <a:r>
              <a:rPr lang="en-CA" sz="2800" dirty="0"/>
              <a:t>With Japan now open for trade, there was a movement to reform the entire country and to be able to ward off other situations like Perry</a:t>
            </a:r>
          </a:p>
          <a:p>
            <a:pPr lvl="1"/>
            <a:r>
              <a:rPr lang="en-CA" sz="2400" dirty="0"/>
              <a:t>The Meiji Restoration of 1868 saw the return of power to the emperor and began a process of transformation:</a:t>
            </a:r>
          </a:p>
          <a:p>
            <a:pPr lvl="2"/>
            <a:r>
              <a:rPr lang="en-CA" sz="2000" dirty="0"/>
              <a:t>Modernization and westernization</a:t>
            </a:r>
          </a:p>
          <a:p>
            <a:pPr lvl="2"/>
            <a:r>
              <a:rPr lang="en-CA" sz="2000" dirty="0"/>
              <a:t>Industrialization</a:t>
            </a:r>
          </a:p>
          <a:p>
            <a:pPr lvl="2"/>
            <a:r>
              <a:rPr lang="en-CA" sz="2000" dirty="0"/>
              <a:t>Centralization of gov’t</a:t>
            </a:r>
          </a:p>
          <a:p>
            <a:pPr lvl="2"/>
            <a:r>
              <a:rPr lang="en-CA" sz="2000" dirty="0"/>
              <a:t>Imperialism</a:t>
            </a:r>
          </a:p>
        </p:txBody>
      </p:sp>
      <p:pic>
        <p:nvPicPr>
          <p:cNvPr id="1026" name="Picture 2" descr="Meiji Restoration | Definition, History, &amp; Facts | Britannica">
            <a:extLst>
              <a:ext uri="{FF2B5EF4-FFF2-40B4-BE49-F238E27FC236}">
                <a16:creationId xmlns:a16="http://schemas.microsoft.com/office/drawing/2014/main" id="{C71D40BB-1BC3-42BE-87AD-AE1EFAC1C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10000"/>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AFD387-F9FC-46C0-9CA9-0EA1F8A0531A}"/>
              </a:ext>
            </a:extLst>
          </p:cNvPr>
          <p:cNvSpPr txBox="1"/>
          <p:nvPr/>
        </p:nvSpPr>
        <p:spPr>
          <a:xfrm>
            <a:off x="5839252" y="5647313"/>
            <a:ext cx="2923748" cy="646331"/>
          </a:xfrm>
          <a:prstGeom prst="rect">
            <a:avLst/>
          </a:prstGeom>
          <a:noFill/>
        </p:spPr>
        <p:txBody>
          <a:bodyPr wrap="square" rtlCol="0">
            <a:spAutoFit/>
          </a:bodyPr>
          <a:lstStyle/>
          <a:p>
            <a:r>
              <a:rPr lang="en-CA" dirty="0"/>
              <a:t>1889, Meiji Emperor reads the new constitution</a:t>
            </a:r>
          </a:p>
        </p:txBody>
      </p:sp>
      <p:sp>
        <p:nvSpPr>
          <p:cNvPr id="5" name="TextBox 4">
            <a:extLst>
              <a:ext uri="{FF2B5EF4-FFF2-40B4-BE49-F238E27FC236}">
                <a16:creationId xmlns:a16="http://schemas.microsoft.com/office/drawing/2014/main" id="{38426081-15B3-4B8A-B2B2-B05BA91B26B5}"/>
              </a:ext>
            </a:extLst>
          </p:cNvPr>
          <p:cNvSpPr txBox="1"/>
          <p:nvPr/>
        </p:nvSpPr>
        <p:spPr>
          <a:xfrm>
            <a:off x="361950" y="6312083"/>
            <a:ext cx="8324850" cy="523220"/>
          </a:xfrm>
          <a:prstGeom prst="rect">
            <a:avLst/>
          </a:prstGeom>
          <a:noFill/>
        </p:spPr>
        <p:txBody>
          <a:bodyPr wrap="square" rtlCol="0">
            <a:spAutoFit/>
          </a:bodyPr>
          <a:lstStyle/>
          <a:p>
            <a:r>
              <a:rPr lang="en-CA" sz="1400" dirty="0"/>
              <a:t>Editors of Encyclopedia Britannica, Meiji Restoration, March 19, 2020, </a:t>
            </a:r>
            <a:r>
              <a:rPr lang="en-CA" sz="1400" dirty="0">
                <a:hlinkClick r:id="rId3"/>
              </a:rPr>
              <a:t>https://www.britannica.com/event/Meiji-Restoration</a:t>
            </a:r>
            <a:r>
              <a:rPr lang="en-CA" sz="1400" dirty="0"/>
              <a:t>.</a:t>
            </a:r>
          </a:p>
        </p:txBody>
      </p:sp>
    </p:spTree>
    <p:extLst>
      <p:ext uri="{BB962C8B-B14F-4D97-AF65-F5344CB8AC3E}">
        <p14:creationId xmlns:p14="http://schemas.microsoft.com/office/powerpoint/2010/main" val="314343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8197253"/>
              </p:ext>
            </p:extLst>
          </p:nvPr>
        </p:nvGraphicFramePr>
        <p:xfrm>
          <a:off x="1054535" y="152400"/>
          <a:ext cx="7056784" cy="5659506"/>
        </p:xfrm>
        <a:graphic>
          <a:graphicData uri="http://schemas.openxmlformats.org/drawingml/2006/table">
            <a:tbl>
              <a:tblPr firstRow="1" bandRow="1">
                <a:tableStyleId>{5C22544A-7EE6-4342-B048-85BDC9FD1C3A}</a:tableStyleId>
              </a:tblPr>
              <a:tblGrid>
                <a:gridCol w="1155265">
                  <a:extLst>
                    <a:ext uri="{9D8B030D-6E8A-4147-A177-3AD203B41FA5}">
                      <a16:colId xmlns:a16="http://schemas.microsoft.com/office/drawing/2014/main" val="20000"/>
                    </a:ext>
                  </a:extLst>
                </a:gridCol>
                <a:gridCol w="1102906">
                  <a:extLst>
                    <a:ext uri="{9D8B030D-6E8A-4147-A177-3AD203B41FA5}">
                      <a16:colId xmlns:a16="http://schemas.microsoft.com/office/drawing/2014/main" val="20001"/>
                    </a:ext>
                  </a:extLst>
                </a:gridCol>
                <a:gridCol w="1956021">
                  <a:extLst>
                    <a:ext uri="{9D8B030D-6E8A-4147-A177-3AD203B41FA5}">
                      <a16:colId xmlns:a16="http://schemas.microsoft.com/office/drawing/2014/main" val="20002"/>
                    </a:ext>
                  </a:extLst>
                </a:gridCol>
                <a:gridCol w="2842592">
                  <a:extLst>
                    <a:ext uri="{9D8B030D-6E8A-4147-A177-3AD203B41FA5}">
                      <a16:colId xmlns:a16="http://schemas.microsoft.com/office/drawing/2014/main" val="20003"/>
                    </a:ext>
                  </a:extLst>
                </a:gridCol>
              </a:tblGrid>
              <a:tr h="1116277">
                <a:tc>
                  <a:txBody>
                    <a:bodyPr/>
                    <a:lstStyle/>
                    <a:p>
                      <a:pPr algn="ctr"/>
                      <a:r>
                        <a:rPr lang="en-CA" sz="1800" dirty="0"/>
                        <a:t>Type</a:t>
                      </a:r>
                      <a:r>
                        <a:rPr lang="en-CA" sz="1800" baseline="0" dirty="0"/>
                        <a:t> of Reform </a:t>
                      </a:r>
                      <a:endParaRPr lang="en-CA" sz="1800" dirty="0"/>
                    </a:p>
                  </a:txBody>
                  <a:tcPr/>
                </a:tc>
                <a:tc>
                  <a:txBody>
                    <a:bodyPr/>
                    <a:lstStyle/>
                    <a:p>
                      <a:pPr algn="ctr"/>
                      <a:r>
                        <a:rPr lang="en-CA" sz="1800" dirty="0" err="1"/>
                        <a:t>Centraliza-tion</a:t>
                      </a:r>
                      <a:endParaRPr lang="en-CA" sz="1800" dirty="0"/>
                    </a:p>
                  </a:txBody>
                  <a:tcPr/>
                </a:tc>
                <a:tc>
                  <a:txBody>
                    <a:bodyPr/>
                    <a:lstStyle/>
                    <a:p>
                      <a:pPr algn="ctr"/>
                      <a:r>
                        <a:rPr lang="en-CA" sz="1800" dirty="0"/>
                        <a:t>Restoration of the Emperor’s Power </a:t>
                      </a:r>
                    </a:p>
                  </a:txBody>
                  <a:tcPr/>
                </a:tc>
                <a:tc>
                  <a:txBody>
                    <a:bodyPr/>
                    <a:lstStyle/>
                    <a:p>
                      <a:pPr algn="ctr"/>
                      <a:r>
                        <a:rPr lang="en-CA" sz="1800" dirty="0"/>
                        <a:t>Modernization</a:t>
                      </a:r>
                    </a:p>
                  </a:txBody>
                  <a:tcPr/>
                </a:tc>
                <a:extLst>
                  <a:ext uri="{0D108BD9-81ED-4DB2-BD59-A6C34878D82A}">
                    <a16:rowId xmlns:a16="http://schemas.microsoft.com/office/drawing/2014/main" val="10000"/>
                  </a:ext>
                </a:extLst>
              </a:tr>
              <a:tr h="858675">
                <a:tc>
                  <a:txBody>
                    <a:bodyPr/>
                    <a:lstStyle/>
                    <a:p>
                      <a:r>
                        <a:rPr lang="en-CA" sz="1800" dirty="0"/>
                        <a:t>Military </a:t>
                      </a:r>
                    </a:p>
                  </a:txBody>
                  <a:tcPr/>
                </a:tc>
                <a:tc>
                  <a:txBody>
                    <a:bodyPr/>
                    <a:lstStyle/>
                    <a:p>
                      <a:pPr marL="285750" indent="-285750">
                        <a:buFont typeface="Arial" panose="020B0604020202020204" pitchFamily="34" charset="0"/>
                        <a:buChar char="•"/>
                      </a:pPr>
                      <a:r>
                        <a:rPr lang="en-CA" sz="1800" dirty="0"/>
                        <a:t>One army </a:t>
                      </a:r>
                    </a:p>
                  </a:txBody>
                  <a:tcPr/>
                </a:tc>
                <a:tc>
                  <a:txBody>
                    <a:bodyPr/>
                    <a:lstStyle/>
                    <a:p>
                      <a:endParaRPr lang="en-CA" sz="1800" dirty="0"/>
                    </a:p>
                  </a:txBody>
                  <a:tcPr/>
                </a:tc>
                <a:tc>
                  <a:txBody>
                    <a:bodyPr/>
                    <a:lstStyle/>
                    <a:p>
                      <a:pPr marL="285750" indent="-285750">
                        <a:buFont typeface="Arial" panose="020B0604020202020204" pitchFamily="34" charset="0"/>
                        <a:buChar char="•"/>
                      </a:pPr>
                      <a:r>
                        <a:rPr lang="en-CA" sz="1800" dirty="0"/>
                        <a:t>Navy</a:t>
                      </a:r>
                      <a:endParaRPr lang="en-CA" sz="1800" baseline="0" dirty="0"/>
                    </a:p>
                    <a:p>
                      <a:pPr marL="285750" indent="-285750">
                        <a:buFont typeface="Arial" panose="020B0604020202020204" pitchFamily="34" charset="0"/>
                        <a:buChar char="•"/>
                      </a:pPr>
                      <a:r>
                        <a:rPr lang="en-CA" sz="1800" baseline="0" dirty="0"/>
                        <a:t>Compulsory military service for men </a:t>
                      </a:r>
                      <a:endParaRPr lang="en-CA" sz="1800" dirty="0"/>
                    </a:p>
                  </a:txBody>
                  <a:tcPr/>
                </a:tc>
                <a:extLst>
                  <a:ext uri="{0D108BD9-81ED-4DB2-BD59-A6C34878D82A}">
                    <a16:rowId xmlns:a16="http://schemas.microsoft.com/office/drawing/2014/main" val="10001"/>
                  </a:ext>
                </a:extLst>
              </a:tr>
              <a:tr h="1116277">
                <a:tc>
                  <a:txBody>
                    <a:bodyPr/>
                    <a:lstStyle/>
                    <a:p>
                      <a:r>
                        <a:rPr lang="en-CA" sz="1800" dirty="0"/>
                        <a:t>Political</a:t>
                      </a:r>
                    </a:p>
                  </a:txBody>
                  <a:tcPr/>
                </a:tc>
                <a:tc gridSpan="2">
                  <a:txBody>
                    <a:bodyPr/>
                    <a:lstStyle/>
                    <a:p>
                      <a:pPr marL="285750" indent="-285750">
                        <a:buFont typeface="Arial" panose="020B0604020202020204" pitchFamily="34" charset="0"/>
                        <a:buChar char="•"/>
                      </a:pPr>
                      <a:r>
                        <a:rPr lang="en-CA" sz="1800" dirty="0"/>
                        <a:t>Centralized</a:t>
                      </a:r>
                      <a:r>
                        <a:rPr lang="en-CA" sz="1800" baseline="0" dirty="0"/>
                        <a:t> government with authority in emperor </a:t>
                      </a:r>
                    </a:p>
                  </a:txBody>
                  <a:tcPr/>
                </a:tc>
                <a:tc hMerge="1">
                  <a:txBody>
                    <a:bodyPr/>
                    <a:lstStyle/>
                    <a:p>
                      <a:endParaRPr lang="en-CA"/>
                    </a:p>
                  </a:txBody>
                  <a:tcPr/>
                </a:tc>
                <a:tc>
                  <a:txBody>
                    <a:bodyPr/>
                    <a:lstStyle/>
                    <a:p>
                      <a:pPr marL="285750" indent="-285750">
                        <a:buFont typeface="Arial" panose="020B0604020202020204" pitchFamily="34" charset="0"/>
                        <a:buChar char="•"/>
                      </a:pPr>
                      <a:r>
                        <a:rPr lang="en-CA" sz="1800" dirty="0"/>
                        <a:t>Civil</a:t>
                      </a:r>
                      <a:r>
                        <a:rPr lang="en-CA" sz="1800" baseline="0" dirty="0"/>
                        <a:t> service created </a:t>
                      </a:r>
                    </a:p>
                    <a:p>
                      <a:pPr marL="285750" indent="-285750">
                        <a:buFont typeface="Arial" panose="020B0604020202020204" pitchFamily="34" charset="0"/>
                        <a:buChar char="•"/>
                      </a:pPr>
                      <a:r>
                        <a:rPr lang="en-CA" sz="1800" baseline="0" dirty="0"/>
                        <a:t>Constitution modelled after Germany</a:t>
                      </a:r>
                    </a:p>
                    <a:p>
                      <a:pPr marL="285750" indent="-285750">
                        <a:buFont typeface="Arial" panose="020B0604020202020204" pitchFamily="34" charset="0"/>
                        <a:buChar char="•"/>
                      </a:pPr>
                      <a:endParaRPr lang="en-CA" sz="1800" baseline="0" dirty="0"/>
                    </a:p>
                  </a:txBody>
                  <a:tcPr/>
                </a:tc>
                <a:extLst>
                  <a:ext uri="{0D108BD9-81ED-4DB2-BD59-A6C34878D82A}">
                    <a16:rowId xmlns:a16="http://schemas.microsoft.com/office/drawing/2014/main" val="10002"/>
                  </a:ext>
                </a:extLst>
              </a:tr>
              <a:tr h="1116277">
                <a:tc>
                  <a:txBody>
                    <a:bodyPr/>
                    <a:lstStyle/>
                    <a:p>
                      <a:r>
                        <a:rPr lang="en-CA" sz="1800" dirty="0"/>
                        <a:t>Economic</a:t>
                      </a:r>
                      <a:r>
                        <a:rPr lang="en-CA" sz="1800" baseline="0" dirty="0"/>
                        <a:t> </a:t>
                      </a:r>
                      <a:endParaRPr lang="en-CA" sz="1800" dirty="0"/>
                    </a:p>
                  </a:txBody>
                  <a:tcPr/>
                </a:tc>
                <a:tc>
                  <a:txBody>
                    <a:bodyPr/>
                    <a:lstStyle/>
                    <a:p>
                      <a:endParaRPr lang="en-CA" sz="1800" dirty="0"/>
                    </a:p>
                  </a:txBody>
                  <a:tcPr/>
                </a:tc>
                <a:tc>
                  <a:txBody>
                    <a:bodyPr/>
                    <a:lstStyle/>
                    <a:p>
                      <a:endParaRPr lang="en-CA" sz="1800" dirty="0"/>
                    </a:p>
                  </a:txBody>
                  <a:tcPr/>
                </a:tc>
                <a:tc>
                  <a:txBody>
                    <a:bodyPr/>
                    <a:lstStyle/>
                    <a:p>
                      <a:pPr marL="285750" indent="-285750">
                        <a:buFont typeface="Arial" panose="020B0604020202020204" pitchFamily="34" charset="0"/>
                        <a:buChar char="•"/>
                      </a:pPr>
                      <a:r>
                        <a:rPr lang="en-CA" sz="1800" dirty="0"/>
                        <a:t>Banking,</a:t>
                      </a:r>
                      <a:r>
                        <a:rPr lang="en-CA" sz="1800" baseline="0" dirty="0"/>
                        <a:t> railroads, ports, telegraphs, postal system, industrialization in shipyards, copper, coal, steel</a:t>
                      </a:r>
                      <a:endParaRPr lang="en-CA" sz="1800" dirty="0"/>
                    </a:p>
                  </a:txBody>
                  <a:tcPr/>
                </a:tc>
                <a:extLst>
                  <a:ext uri="{0D108BD9-81ED-4DB2-BD59-A6C34878D82A}">
                    <a16:rowId xmlns:a16="http://schemas.microsoft.com/office/drawing/2014/main" val="10003"/>
                  </a:ext>
                </a:extLst>
              </a:tr>
              <a:tr h="977069">
                <a:tc>
                  <a:txBody>
                    <a:bodyPr/>
                    <a:lstStyle/>
                    <a:p>
                      <a:r>
                        <a:rPr lang="en-CA" sz="1800" dirty="0"/>
                        <a:t>Social</a:t>
                      </a:r>
                    </a:p>
                  </a:txBody>
                  <a:tcPr/>
                </a:tc>
                <a:tc>
                  <a:txBody>
                    <a:bodyPr/>
                    <a:lstStyle/>
                    <a:p>
                      <a:endParaRPr lang="en-CA" sz="1800" dirty="0"/>
                    </a:p>
                  </a:txBody>
                  <a:tcPr/>
                </a:tc>
                <a:tc>
                  <a:txBody>
                    <a:bodyPr/>
                    <a:lstStyle/>
                    <a:p>
                      <a:endParaRPr lang="en-CA" sz="1800" dirty="0"/>
                    </a:p>
                  </a:txBody>
                  <a:tcPr/>
                </a:tc>
                <a:tc>
                  <a:txBody>
                    <a:bodyPr/>
                    <a:lstStyle/>
                    <a:p>
                      <a:pPr marL="285750" indent="-285750">
                        <a:buFont typeface="Arial" panose="020B0604020202020204" pitchFamily="34" charset="0"/>
                        <a:buChar char="•"/>
                      </a:pPr>
                      <a:r>
                        <a:rPr lang="en-CA" sz="1800" dirty="0"/>
                        <a:t>Compulsory education for boys and girls</a:t>
                      </a:r>
                    </a:p>
                    <a:p>
                      <a:pPr marL="285750" indent="-285750">
                        <a:buFont typeface="Arial" panose="020B0604020202020204" pitchFamily="34" charset="0"/>
                        <a:buChar char="•"/>
                      </a:pPr>
                      <a:r>
                        <a:rPr lang="en-CA" sz="1800" dirty="0"/>
                        <a:t>Western</a:t>
                      </a:r>
                      <a:r>
                        <a:rPr lang="en-CA" sz="1800" baseline="0" dirty="0"/>
                        <a:t> Dress</a:t>
                      </a:r>
                      <a:endParaRPr lang="en-CA"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5016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F0E6EE-2B01-47FB-B7FB-A813D03B6421}"/>
              </a:ext>
            </a:extLst>
          </p:cNvPr>
          <p:cNvPicPr>
            <a:picLocks noChangeAspect="1"/>
          </p:cNvPicPr>
          <p:nvPr/>
        </p:nvPicPr>
        <p:blipFill>
          <a:blip r:embed="rId2"/>
          <a:stretch>
            <a:fillRect/>
          </a:stretch>
        </p:blipFill>
        <p:spPr>
          <a:xfrm>
            <a:off x="951246" y="0"/>
            <a:ext cx="7241507"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2DBB06A-897B-42EE-AA75-38A47EAA724B}"/>
                  </a:ext>
                </a:extLst>
              </p14:cNvPr>
              <p14:cNvContentPartPr/>
              <p14:nvPr/>
            </p14:nvContentPartPr>
            <p14:xfrm>
              <a:off x="1587158" y="1652150"/>
              <a:ext cx="2455920" cy="47160"/>
            </p14:xfrm>
          </p:contentPart>
        </mc:Choice>
        <mc:Fallback xmlns="">
          <p:pic>
            <p:nvPicPr>
              <p:cNvPr id="6" name="Ink 5">
                <a:extLst>
                  <a:ext uri="{FF2B5EF4-FFF2-40B4-BE49-F238E27FC236}">
                    <a16:creationId xmlns:a16="http://schemas.microsoft.com/office/drawing/2014/main" id="{92DBB06A-897B-42EE-AA75-38A47EAA724B}"/>
                  </a:ext>
                </a:extLst>
              </p:cNvPr>
              <p:cNvPicPr/>
              <p:nvPr/>
            </p:nvPicPr>
            <p:blipFill>
              <a:blip r:embed="rId4"/>
              <a:stretch>
                <a:fillRect/>
              </a:stretch>
            </p:blipFill>
            <p:spPr>
              <a:xfrm>
                <a:off x="1569518" y="1634150"/>
                <a:ext cx="2491560" cy="82800"/>
              </a:xfrm>
              <a:prstGeom prst="rect">
                <a:avLst/>
              </a:prstGeom>
            </p:spPr>
          </p:pic>
        </mc:Fallback>
      </mc:AlternateContent>
      <p:grpSp>
        <p:nvGrpSpPr>
          <p:cNvPr id="13" name="Group 12">
            <a:extLst>
              <a:ext uri="{FF2B5EF4-FFF2-40B4-BE49-F238E27FC236}">
                <a16:creationId xmlns:a16="http://schemas.microsoft.com/office/drawing/2014/main" id="{64AAD6D8-F7E7-44C9-A27D-1A4DB6CFFC25}"/>
              </a:ext>
            </a:extLst>
          </p:cNvPr>
          <p:cNvGrpSpPr/>
          <p:nvPr/>
        </p:nvGrpSpPr>
        <p:grpSpPr>
          <a:xfrm>
            <a:off x="890918" y="1531550"/>
            <a:ext cx="223920" cy="125280"/>
            <a:chOff x="890918" y="1531550"/>
            <a:chExt cx="223920" cy="12528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B08DD94-97DA-495B-BF12-D58E6BC4014C}"/>
                    </a:ext>
                  </a:extLst>
                </p14:cNvPr>
                <p14:cNvContentPartPr/>
                <p14:nvPr/>
              </p14:nvContentPartPr>
              <p14:xfrm>
                <a:off x="979118" y="1531550"/>
                <a:ext cx="31320" cy="117720"/>
              </p14:xfrm>
            </p:contentPart>
          </mc:Choice>
          <mc:Fallback xmlns="">
            <p:pic>
              <p:nvPicPr>
                <p:cNvPr id="7" name="Ink 6">
                  <a:extLst>
                    <a:ext uri="{FF2B5EF4-FFF2-40B4-BE49-F238E27FC236}">
                      <a16:creationId xmlns:a16="http://schemas.microsoft.com/office/drawing/2014/main" id="{3B08DD94-97DA-495B-BF12-D58E6BC4014C}"/>
                    </a:ext>
                  </a:extLst>
                </p:cNvPr>
                <p:cNvPicPr/>
                <p:nvPr/>
              </p:nvPicPr>
              <p:blipFill>
                <a:blip r:embed="rId6"/>
                <a:stretch>
                  <a:fillRect/>
                </a:stretch>
              </p:blipFill>
              <p:spPr>
                <a:xfrm>
                  <a:off x="961478" y="1513550"/>
                  <a:ext cx="66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48B7D313-8A14-44C4-94BD-9E07F1B3EEE0}"/>
                    </a:ext>
                  </a:extLst>
                </p14:cNvPr>
                <p14:cNvContentPartPr/>
                <p14:nvPr/>
              </p14:nvContentPartPr>
              <p14:xfrm>
                <a:off x="900278" y="1605350"/>
                <a:ext cx="152280" cy="14400"/>
              </p14:xfrm>
            </p:contentPart>
          </mc:Choice>
          <mc:Fallback xmlns="">
            <p:pic>
              <p:nvPicPr>
                <p:cNvPr id="8" name="Ink 7">
                  <a:extLst>
                    <a:ext uri="{FF2B5EF4-FFF2-40B4-BE49-F238E27FC236}">
                      <a16:creationId xmlns:a16="http://schemas.microsoft.com/office/drawing/2014/main" id="{48B7D313-8A14-44C4-94BD-9E07F1B3EEE0}"/>
                    </a:ext>
                  </a:extLst>
                </p:cNvPr>
                <p:cNvPicPr/>
                <p:nvPr/>
              </p:nvPicPr>
              <p:blipFill>
                <a:blip r:embed="rId8"/>
                <a:stretch>
                  <a:fillRect/>
                </a:stretch>
              </p:blipFill>
              <p:spPr>
                <a:xfrm>
                  <a:off x="882638" y="1587710"/>
                  <a:ext cx="187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878DC5D7-7EE3-4501-BCBE-F1B85C0D2FAD}"/>
                    </a:ext>
                  </a:extLst>
                </p14:cNvPr>
                <p14:cNvContentPartPr/>
                <p14:nvPr/>
              </p14:nvContentPartPr>
              <p14:xfrm>
                <a:off x="957878" y="1535870"/>
                <a:ext cx="100080" cy="119160"/>
              </p14:xfrm>
            </p:contentPart>
          </mc:Choice>
          <mc:Fallback xmlns="">
            <p:pic>
              <p:nvPicPr>
                <p:cNvPr id="10" name="Ink 9">
                  <a:extLst>
                    <a:ext uri="{FF2B5EF4-FFF2-40B4-BE49-F238E27FC236}">
                      <a16:creationId xmlns:a16="http://schemas.microsoft.com/office/drawing/2014/main" id="{878DC5D7-7EE3-4501-BCBE-F1B85C0D2FAD}"/>
                    </a:ext>
                  </a:extLst>
                </p:cNvPr>
                <p:cNvPicPr/>
                <p:nvPr/>
              </p:nvPicPr>
              <p:blipFill>
                <a:blip r:embed="rId10"/>
                <a:stretch>
                  <a:fillRect/>
                </a:stretch>
              </p:blipFill>
              <p:spPr>
                <a:xfrm>
                  <a:off x="940238" y="1518230"/>
                  <a:ext cx="135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E5C8FA98-7AC4-49BF-B1ED-BC2779359BD7}"/>
                    </a:ext>
                  </a:extLst>
                </p14:cNvPr>
                <p14:cNvContentPartPr/>
                <p14:nvPr/>
              </p14:nvContentPartPr>
              <p14:xfrm>
                <a:off x="890918" y="1554590"/>
                <a:ext cx="223920" cy="102240"/>
              </p14:xfrm>
            </p:contentPart>
          </mc:Choice>
          <mc:Fallback xmlns="">
            <p:pic>
              <p:nvPicPr>
                <p:cNvPr id="12" name="Ink 11">
                  <a:extLst>
                    <a:ext uri="{FF2B5EF4-FFF2-40B4-BE49-F238E27FC236}">
                      <a16:creationId xmlns:a16="http://schemas.microsoft.com/office/drawing/2014/main" id="{E5C8FA98-7AC4-49BF-B1ED-BC2779359BD7}"/>
                    </a:ext>
                  </a:extLst>
                </p:cNvPr>
                <p:cNvPicPr/>
                <p:nvPr/>
              </p:nvPicPr>
              <p:blipFill>
                <a:blip r:embed="rId12"/>
                <a:stretch>
                  <a:fillRect/>
                </a:stretch>
              </p:blipFill>
              <p:spPr>
                <a:xfrm>
                  <a:off x="872918" y="1536590"/>
                  <a:ext cx="259560" cy="137880"/>
                </a:xfrm>
                <a:prstGeom prst="rect">
                  <a:avLst/>
                </a:prstGeom>
              </p:spPr>
            </p:pic>
          </mc:Fallback>
        </mc:AlternateContent>
      </p:grpSp>
    </p:spTree>
    <p:extLst>
      <p:ext uri="{BB962C8B-B14F-4D97-AF65-F5344CB8AC3E}">
        <p14:creationId xmlns:p14="http://schemas.microsoft.com/office/powerpoint/2010/main" val="86519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22AB0-F1E6-43B1-A61A-7B374A1D8505}"/>
              </a:ext>
            </a:extLst>
          </p:cNvPr>
          <p:cNvSpPr>
            <a:spLocks noGrp="1"/>
          </p:cNvSpPr>
          <p:nvPr>
            <p:ph type="title"/>
          </p:nvPr>
        </p:nvSpPr>
        <p:spPr/>
        <p:txBody>
          <a:bodyPr/>
          <a:lstStyle/>
          <a:p>
            <a:r>
              <a:rPr lang="en-CA" dirty="0"/>
              <a:t>Japan’s Growing Military Might</a:t>
            </a:r>
          </a:p>
        </p:txBody>
      </p:sp>
      <p:sp>
        <p:nvSpPr>
          <p:cNvPr id="3" name="Content Placeholder 2">
            <a:extLst>
              <a:ext uri="{FF2B5EF4-FFF2-40B4-BE49-F238E27FC236}">
                <a16:creationId xmlns:a16="http://schemas.microsoft.com/office/drawing/2014/main" id="{E5569C28-D25E-44B5-8ABD-18A165854710}"/>
              </a:ext>
            </a:extLst>
          </p:cNvPr>
          <p:cNvSpPr>
            <a:spLocks noGrp="1"/>
          </p:cNvSpPr>
          <p:nvPr>
            <p:ph idx="1"/>
          </p:nvPr>
        </p:nvSpPr>
        <p:spPr>
          <a:xfrm>
            <a:off x="152400" y="1295400"/>
            <a:ext cx="4267200" cy="4525963"/>
          </a:xfrm>
        </p:spPr>
        <p:txBody>
          <a:bodyPr/>
          <a:lstStyle/>
          <a:p>
            <a:r>
              <a:rPr lang="en-CA" sz="2000" dirty="0"/>
              <a:t>1894 – Sino-Japanese War</a:t>
            </a:r>
          </a:p>
          <a:p>
            <a:pPr lvl="1"/>
            <a:r>
              <a:rPr lang="en-CA" sz="1800" dirty="0"/>
              <a:t>An easy win for Japan over the issue of Korea</a:t>
            </a:r>
          </a:p>
          <a:p>
            <a:pPr lvl="1"/>
            <a:r>
              <a:rPr lang="en-CA" sz="1800" dirty="0"/>
              <a:t>The 1895 Treaty of </a:t>
            </a:r>
            <a:r>
              <a:rPr lang="en-CA" sz="1800" dirty="0" err="1"/>
              <a:t>Shimoneseki</a:t>
            </a:r>
            <a:r>
              <a:rPr lang="en-CA" sz="1800" dirty="0"/>
              <a:t> ceded the island of Formosa (Taiwan) and the Liaotung Peninsula in the north to Japan</a:t>
            </a:r>
          </a:p>
          <a:p>
            <a:r>
              <a:rPr lang="en-CA" sz="2000" dirty="0"/>
              <a:t>1904-1905 – Russo-Japanese War</a:t>
            </a:r>
          </a:p>
          <a:p>
            <a:pPr lvl="1"/>
            <a:r>
              <a:rPr lang="en-CA" sz="1800" dirty="0"/>
              <a:t>In under two years this new imperial power defeated Russia, an old imperial power</a:t>
            </a:r>
          </a:p>
          <a:p>
            <a:pPr lvl="1"/>
            <a:r>
              <a:rPr lang="en-CA" sz="1800" dirty="0"/>
              <a:t>Korea became an official ‘protectorate’ of Japan, though there was nothing protective about the harsh way Japan treated Korea and Koreans</a:t>
            </a:r>
          </a:p>
        </p:txBody>
      </p:sp>
      <p:pic>
        <p:nvPicPr>
          <p:cNvPr id="4" name="Picture 3">
            <a:extLst>
              <a:ext uri="{FF2B5EF4-FFF2-40B4-BE49-F238E27FC236}">
                <a16:creationId xmlns:a16="http://schemas.microsoft.com/office/drawing/2014/main" id="{F4F84CB3-34FD-4B28-9E7E-302CC7D6E397}"/>
              </a:ext>
            </a:extLst>
          </p:cNvPr>
          <p:cNvPicPr>
            <a:picLocks noChangeAspect="1"/>
          </p:cNvPicPr>
          <p:nvPr/>
        </p:nvPicPr>
        <p:blipFill>
          <a:blip r:embed="rId2"/>
          <a:stretch>
            <a:fillRect/>
          </a:stretch>
        </p:blipFill>
        <p:spPr>
          <a:xfrm>
            <a:off x="4690281" y="1219200"/>
            <a:ext cx="4155611" cy="2706223"/>
          </a:xfrm>
          <a:prstGeom prst="rect">
            <a:avLst/>
          </a:prstGeom>
        </p:spPr>
      </p:pic>
      <p:sp>
        <p:nvSpPr>
          <p:cNvPr id="5" name="TextBox 4">
            <a:extLst>
              <a:ext uri="{FF2B5EF4-FFF2-40B4-BE49-F238E27FC236}">
                <a16:creationId xmlns:a16="http://schemas.microsoft.com/office/drawing/2014/main" id="{95299FE9-E4C1-4731-AC3D-E6616D708448}"/>
              </a:ext>
            </a:extLst>
          </p:cNvPr>
          <p:cNvSpPr txBox="1"/>
          <p:nvPr/>
        </p:nvSpPr>
        <p:spPr>
          <a:xfrm>
            <a:off x="5257800" y="4191000"/>
            <a:ext cx="3276600" cy="954107"/>
          </a:xfrm>
          <a:prstGeom prst="rect">
            <a:avLst/>
          </a:prstGeom>
          <a:noFill/>
        </p:spPr>
        <p:txBody>
          <a:bodyPr wrap="square" rtlCol="0">
            <a:spAutoFit/>
          </a:bodyPr>
          <a:lstStyle/>
          <a:p>
            <a:r>
              <a:rPr lang="en-CA" sz="1400" i="1" u="sng" dirty="0">
                <a:hlinkClick r:id="rId3"/>
              </a:rPr>
              <a:t>Map of the Russo-Japanese War with a chronological sequence of major events</a:t>
            </a:r>
            <a:r>
              <a:rPr lang="en-CA" sz="1400" dirty="0"/>
              <a:t>. June 10, 1904 </a:t>
            </a:r>
            <a:r>
              <a:rPr lang="en-CA" sz="1400" i="1" dirty="0"/>
              <a:t>The Hawaiian Gazette</a:t>
            </a:r>
            <a:r>
              <a:rPr lang="en-CA" sz="1400" dirty="0"/>
              <a:t> </a:t>
            </a:r>
          </a:p>
        </p:txBody>
      </p:sp>
      <p:sp>
        <p:nvSpPr>
          <p:cNvPr id="6" name="TextBox 5">
            <a:extLst>
              <a:ext uri="{FF2B5EF4-FFF2-40B4-BE49-F238E27FC236}">
                <a16:creationId xmlns:a16="http://schemas.microsoft.com/office/drawing/2014/main" id="{886AE0E0-DCE9-47AA-9846-424910A13AE8}"/>
              </a:ext>
            </a:extLst>
          </p:cNvPr>
          <p:cNvSpPr txBox="1"/>
          <p:nvPr/>
        </p:nvSpPr>
        <p:spPr>
          <a:xfrm>
            <a:off x="346881" y="6318905"/>
            <a:ext cx="8686800" cy="523220"/>
          </a:xfrm>
          <a:prstGeom prst="rect">
            <a:avLst/>
          </a:prstGeom>
          <a:noFill/>
        </p:spPr>
        <p:txBody>
          <a:bodyPr wrap="square" rtlCol="0">
            <a:spAutoFit/>
          </a:bodyPr>
          <a:lstStyle/>
          <a:p>
            <a:r>
              <a:rPr lang="en-CA" sz="1400" dirty="0"/>
              <a:t>Library of Congress, Russo-Japanese War: Topics in Chronicling America, Nd., Accessed May 13, 2020, </a:t>
            </a:r>
            <a:r>
              <a:rPr lang="en-CA" sz="1400" dirty="0">
                <a:hlinkClick r:id="rId4"/>
              </a:rPr>
              <a:t>https://guides.loc.gov/chronicling-america-russo-japanese-war</a:t>
            </a:r>
            <a:r>
              <a:rPr lang="en-CA" sz="1400" dirty="0"/>
              <a:t>.</a:t>
            </a:r>
          </a:p>
        </p:txBody>
      </p:sp>
    </p:spTree>
    <p:extLst>
      <p:ext uri="{BB962C8B-B14F-4D97-AF65-F5344CB8AC3E}">
        <p14:creationId xmlns:p14="http://schemas.microsoft.com/office/powerpoint/2010/main" val="144469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What Does This 1898 French Cartoon Tell Us About China and the World?</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86261" y="1600200"/>
            <a:ext cx="317147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1295400" y="4104409"/>
            <a:ext cx="25908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4267200"/>
            <a:ext cx="1905000" cy="707886"/>
          </a:xfrm>
          <a:prstGeom prst="rect">
            <a:avLst/>
          </a:prstGeom>
          <a:noFill/>
        </p:spPr>
        <p:txBody>
          <a:bodyPr wrap="square" rtlCol="0">
            <a:spAutoFit/>
          </a:bodyPr>
          <a:lstStyle/>
          <a:p>
            <a:r>
              <a:rPr lang="en-CA" sz="2000" dirty="0"/>
              <a:t>Germany and Britain</a:t>
            </a:r>
          </a:p>
        </p:txBody>
      </p:sp>
      <p:cxnSp>
        <p:nvCxnSpPr>
          <p:cNvPr id="7" name="Straight Arrow Connector 6"/>
          <p:cNvCxnSpPr/>
          <p:nvPr/>
        </p:nvCxnSpPr>
        <p:spPr>
          <a:xfrm flipH="1">
            <a:off x="5334000" y="2599730"/>
            <a:ext cx="2057400" cy="1066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43800" y="2069912"/>
            <a:ext cx="1219200" cy="1015663"/>
          </a:xfrm>
          <a:prstGeom prst="rect">
            <a:avLst/>
          </a:prstGeom>
          <a:noFill/>
        </p:spPr>
        <p:txBody>
          <a:bodyPr wrap="square" rtlCol="0">
            <a:spAutoFit/>
          </a:bodyPr>
          <a:lstStyle/>
          <a:p>
            <a:r>
              <a:rPr lang="en-CA" sz="2000" dirty="0"/>
              <a:t>France and Russia</a:t>
            </a:r>
          </a:p>
        </p:txBody>
      </p:sp>
      <p:cxnSp>
        <p:nvCxnSpPr>
          <p:cNvPr id="11" name="Straight Arrow Connector 10"/>
          <p:cNvCxnSpPr/>
          <p:nvPr/>
        </p:nvCxnSpPr>
        <p:spPr>
          <a:xfrm flipH="1">
            <a:off x="5867400" y="4724400"/>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29400" y="5029200"/>
            <a:ext cx="2133600" cy="1323439"/>
          </a:xfrm>
          <a:prstGeom prst="rect">
            <a:avLst/>
          </a:prstGeom>
          <a:noFill/>
        </p:spPr>
        <p:txBody>
          <a:bodyPr wrap="square" rtlCol="0">
            <a:spAutoFit/>
          </a:bodyPr>
          <a:lstStyle/>
          <a:p>
            <a:r>
              <a:rPr lang="en-CA" sz="2000" dirty="0"/>
              <a:t>Japanese Samurai (in reality they were out of power) </a:t>
            </a:r>
          </a:p>
        </p:txBody>
      </p:sp>
      <p:cxnSp>
        <p:nvCxnSpPr>
          <p:cNvPr id="14" name="Straight Arrow Connector 13"/>
          <p:cNvCxnSpPr/>
          <p:nvPr/>
        </p:nvCxnSpPr>
        <p:spPr>
          <a:xfrm>
            <a:off x="1295400" y="2362200"/>
            <a:ext cx="2590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2599730"/>
            <a:ext cx="1828800" cy="1323439"/>
          </a:xfrm>
          <a:prstGeom prst="rect">
            <a:avLst/>
          </a:prstGeom>
          <a:noFill/>
        </p:spPr>
        <p:txBody>
          <a:bodyPr wrap="square" rtlCol="0">
            <a:spAutoFit/>
          </a:bodyPr>
          <a:lstStyle/>
          <a:p>
            <a:r>
              <a:rPr lang="en-CA" sz="2000" dirty="0"/>
              <a:t>Chinese government official (note his portrayal)</a:t>
            </a:r>
          </a:p>
        </p:txBody>
      </p:sp>
    </p:spTree>
    <p:extLst>
      <p:ext uri="{BB962C8B-B14F-4D97-AF65-F5344CB8AC3E}">
        <p14:creationId xmlns:p14="http://schemas.microsoft.com/office/powerpoint/2010/main" val="1648616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1687</Words>
  <Application>Microsoft Office PowerPoint</Application>
  <PresentationFormat>On-screen Show (4:3)</PresentationFormat>
  <Paragraphs>115</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China And Imperialism:  Decline After the Opium Wars</vt:lpstr>
      <vt:lpstr>Themes</vt:lpstr>
      <vt:lpstr>PowerPoint Presentation</vt:lpstr>
      <vt:lpstr>Perry’s Arrival </vt:lpstr>
      <vt:lpstr>Meiji Restoration</vt:lpstr>
      <vt:lpstr>PowerPoint Presentation</vt:lpstr>
      <vt:lpstr>PowerPoint Presentation</vt:lpstr>
      <vt:lpstr>Japan’s Growing Military Might</vt:lpstr>
      <vt:lpstr>What Does This 1898 French Cartoon Tell Us About China and the World?</vt:lpstr>
      <vt:lpstr>Boxer Poster, 1900</vt:lpstr>
      <vt:lpstr>Historical Interpretation of the Boxers</vt:lpstr>
      <vt:lpstr>Foreign Intervention in the Boxer Rebellion </vt:lpstr>
      <vt:lpstr>1905 Cartoon in a Chinese Journal: “National Humiliation Picture”</vt:lpstr>
      <vt:lpstr>End of Empire</vt:lpstr>
      <vt:lpstr>Republic / civil war</vt:lpstr>
      <vt:lpstr>The Hard Part is After the Revolution</vt:lpstr>
      <vt:lpstr>Japanese Demands, 1915</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And Imperialism:  Perspectives on the Opium Wars and  Why So Many Revolutions?</dc:title>
  <dc:creator>Risa Gluskin</dc:creator>
  <cp:lastModifiedBy>Risa Gluskin</cp:lastModifiedBy>
  <cp:revision>36</cp:revision>
  <dcterms:created xsi:type="dcterms:W3CDTF">2020-05-07T13:32:19Z</dcterms:created>
  <dcterms:modified xsi:type="dcterms:W3CDTF">2020-05-13T14:38:24Z</dcterms:modified>
</cp:coreProperties>
</file>