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87" r:id="rId4"/>
    <p:sldId id="257" r:id="rId5"/>
    <p:sldId id="288" r:id="rId6"/>
    <p:sldId id="289" r:id="rId7"/>
    <p:sldId id="290" r:id="rId8"/>
    <p:sldId id="291" r:id="rId9"/>
    <p:sldId id="292" r:id="rId10"/>
    <p:sldId id="293" r:id="rId11"/>
    <p:sldId id="294" r:id="rId12"/>
    <p:sldId id="295" r:id="rId13"/>
    <p:sldId id="296" r:id="rId14"/>
    <p:sldId id="297" r:id="rId15"/>
    <p:sldId id="298" r:id="rId16"/>
    <p:sldId id="29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723"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1:23.649"/>
    </inkml:context>
    <inkml:brush xml:id="br0">
      <inkml:brushProperty name="width" value="0.1" units="cm"/>
      <inkml:brushProperty name="height" value="0.1" units="cm"/>
      <inkml:brushProperty name="color" value="#33CCFF"/>
      <inkml:brushProperty name="ignorePressure" value="1"/>
    </inkml:brush>
  </inkml:definitions>
  <inkml:trace contextRef="#ctx0" brushRef="#br0">1 53,'78'-4,"-1"-3,34-9,-43 6,1 2,0 3,22 3,113 3,-126-1,-76 0,8 1,-10-1,0 0,0 0,0 0,1 0,-1 0,0 0,0 1,0-1,0 0,1 0,-1 0,0 0,0 0,0 1,0-1,0 0,0 0,0 0,1 0,-1 1,0-1,0 0,0 0,0 0,0 1,0-1,0 0,0 0,0 0,0 1,0-1,0 0,0 0,0 0,0 1,0-1,0 0,-1 0,1 0,-2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2:04.964"/>
    </inkml:context>
    <inkml:brush xml:id="br0">
      <inkml:brushProperty name="width" value="0.1" units="cm"/>
      <inkml:brushProperty name="height" value="0.1" units="cm"/>
      <inkml:brushProperty name="color" value="#33CCFF"/>
      <inkml:brushProperty name="ignorePressure" value="1"/>
    </inkml:brush>
  </inkml:definitions>
  <inkml:trace contextRef="#ctx0" brushRef="#br0">442 1,'-1'0,"1"0,-1 1,1-1,-1 1,1-1,-1 1,1-1,-1 1,1-1,-1 1,1 0,0-1,-1 1,1-1,0 1,-1 0,1 0,0-1,0 1,0 0,0-1,0 1,-1 0,1 0,-2 18,3-10,-1-1,1 0,2 7,3 18,0 15,-3-30,-1 1,-1 3,-1 25,-3 0,-2-1,-2 1,-7 21,-55 180,69-247,-6 24,1 1,2-1,0 1,1 0,3 19,-2-11,0-1,-2 1,-2 4,-17 71,-5-2,-5 0,-28 61,39-119,-11 30,-15 55,38-97,1 1,2 0,1 5,-4 114,5-68,-7 22,-9 73,5 91,16 184,11-130,1 213,-14-450,2 141,2-203,1-1,1 0,1-1,2 1,0-1,2-1,8 14,39 78,19 43,-68-140,0 1,-1 1,-1-1,2 21,7 24,-8-30,-2 0,-1 1,-1-1,-4 35,1-67,1 17,-1-22,1 0,-1-1,0 1,1 0,-1 0,0 0,1 0,-1-1,1 1,-1 0,1-1,0 1,-1 0,1-1,0 1,-1-1,1 1,0 0,0-1,-1 0,1 1,0-1,0 0,0 1,5 0,0-1,0 0,0 0,0 0,-1 0,1-1,0 0,1-1,30-6,-2-1,1-2,3-4,104-46,-81 33,378-149,-438 177,21-9,1 1,0 1,1 1,-1 1,18 0,-38 4,-1 1,1 0,-1 1,1-1,-1 0,1 1,-1 0,1 0,-1 0,0 0,0 0,1 1,2 1,-5-1,1-1,0 1,0 0,-1 0,1 0,-1 0,1 0,-1 0,0 0,0 0,0 0,0 0,0 1,-1-1,1 0,-1 1,1-1,-1 1,0-1,1 17,-2-1,0 1,-1-1,-1 1,-2 7,0 4,-1 13,-9 209,12-212,-6 34,4-51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2:08.768"/>
    </inkml:context>
    <inkml:brush xml:id="br0">
      <inkml:brushProperty name="width" value="0.1" units="cm"/>
      <inkml:brushProperty name="height" value="0.1" units="cm"/>
      <inkml:brushProperty name="color" value="#33CCFF"/>
      <inkml:brushProperty name="ignorePressure" value="1"/>
    </inkml:brush>
  </inkml:definitions>
  <inkml:trace contextRef="#ctx0" brushRef="#br0">0 554,'0'22,"1"0,0 0,2 0,0 0,2 0,0-1,1 0,1 0,9 18,1-5,1-1,1-1,2-1,1 0,1-1,2-2,5 4,26 15,1-3,55 31,-72-48,-35-24,-2-1,0 0,0 0,1 0,-1 0,1 0,2 0,-5-2,-1 0,1 0,-1 1,1-1,0 0,-1 0,1-1,-1 1,1 0,0 0,-1 0,1 0,-1 0,1-1,-1 1,1 0,-1 0,1-1,-1 1,1 0,-1-1,1 1,-1-1,0 1,1 0,-1-1,1 1,-1-1,0 1,0-1,1 1,-1-1,0 0,0 1,0-1,1 1,-1-1,0 1,0-1,0 0,0 1,0-1,0 1,0-1,0 0,0-6,0 0,0 0,0 0,0 0,-1 0,-1 0,1 0,-1 0,0 1,0-1,-1 0,0 1,0 0,-1 0,0 0,-2-4,-12-19,16 24,0 0,-1 1,1 0,-1-1,0 1,-1 0,1 0,-1 0,1 1,-1-1,0 1,-3-1,3 1,0 0,0 0,0-1,1 1,-1-1,1 0,-1 0,0-2,-23-39,6 9,-8-7,5 9,2-1,1-1,-9-23,25 45,1-1,0 1,2 0,-1-1,2 0,0 0,1 1,0-1,1 0,1 0,0 1,2-3,0 4,0 1,1 0,1 0,0 1,1-1,0 1,1 1,2-3,2-4,-6 8,15-19,-20 27,1-1,-1 1,1-1,-1 1,1 0,0-1,-1 1,1 0,0 0,0 0,0 0,0 0,1 1,-2 0,-1 0,1 0,0 0,-1 0,1 0,0 0,-1 0,1 0,0 1,-1-1,1 0,-1 1,1-1,0 0,-1 1,1-1,-1 1,1-1,-1 1,1-1,-1 1,0-1,1 1,-1-1,0 1,1 0,-1-1,0 1,0-1,1 1,6 22,-7-20,6 32,-1 1,-2-1,-1 1,-3 21,1-49,0-2,0 0,1 0,0-1,0 1,1 3,-1-6,-1-1,1 0,0 0,0 0,0 0,0 0,0 0,0 0,1-1,-1 1,1 0,-1-1,1 1,0-1,1 2,-3-3,1 0,-1 1,1-1,-1 0,1 0,-1 0,0 0,1 0,-1 1,1-1,-1 0,1 0,-1 0,1 0,-1 0,1-1,-1 1,1 0,-1 0,1 0,-1 0,1 0,-1-1,1 1,-1 0,1 0,-1-1,0 1,1 0,-1-1,0 1,1 0,-1-1,0 1,1-1,-1 1,0 0,0-1,1 1,-1-1,0 1,0-1,0 1,0-1,0 1,0-1,0 1,1-1,2-26,-5 8,0 0,-1 1,-1-1,-1 1,0 0,-2 1,-3-9,-5-14,5 2,9 30,0 1,-1-1,0 1,-1 0,1 0,-1 0,-2-3,2 6,1-1,0 0,0 1,0-1,1 0,-1-1,1 1,0 0,1 0,-1 0,1-1,0 1,1-3,1-11,1 0,0 0,2-1,3-13,-1-7,6-27,-12 64,0 1,0 0,1 0,-1 0,0 0,1 0,-1 1,1-1,0 0,-1 1,1-1,0 1,0 0,0-1,0 1,0 0,1 0,-1 0,0 1,0-1,1 0,1 1,1-1,-1 0,0 0,0 1,1-1,-1 1,1 0,-1 1,0-1,1 1,-1 0,0 0,1 0,0 1,0 1,-1-1,1 1,-1 0,0 0,0 0,0 1,-1-1,1 1,-1 0,0 0,0 0,0 1,0-1,-1 1,2 3,-1-2,1-1,0 1,0-1,0 0,1-1,0 1,0-1,0 0,0 0,0 0,1-1,3 2,13 6,1-1,16 4,-35-12,62 20,16 6,-2 4,0 3,-71-31,0 0,-1 1,0 0,0 1,0 0,6 6,-8-5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2:18.600"/>
    </inkml:context>
    <inkml:brush xml:id="br0">
      <inkml:brushProperty name="width" value="0.1" units="cm"/>
      <inkml:brushProperty name="height" value="0.1" units="cm"/>
      <inkml:brushProperty name="color" value="#33CCFF"/>
      <inkml:brushProperty name="ignorePressure" value="1"/>
    </inkml:brush>
  </inkml:definitions>
  <inkml:trace contextRef="#ctx0" brushRef="#br0">0 1,'0'0,"1"1,-1 0,0-1,1 1,-1-1,1 1,-1-1,0 0,1 1,-1-1,1 1,0-1,-1 0,1 1,-1-1,1 0,-1 0,1 1,0-1,-1 0,1 0,-1 0,1 0,0 0,21 4,-17-3,81 7,-23-2,-50-4,0 1,9 3,23 4,-38-9,26 5,-31-5,0-1,1 1,-1 0,0-1,0 1,-1 0,1 0,0 1,0-1,0 0,-1 1,1-1,0 1,2 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2:28.956"/>
    </inkml:context>
    <inkml:brush xml:id="br0">
      <inkml:brushProperty name="width" value="0.1" units="cm"/>
      <inkml:brushProperty name="height" value="0.1" units="cm"/>
      <inkml:brushProperty name="color" value="#33CCFF"/>
      <inkml:brushProperty name="ignorePressure" value="1"/>
    </inkml:brush>
  </inkml:definitions>
  <inkml:trace contextRef="#ctx0" brushRef="#br0">0 1,'0'1,"1"0,-1 0,0-1,0 1,0 0,1 0,-1 0,0-1,1 1,-1 0,1 0,-1-1,1 1,-1 0,1-1,-1 1,1-1,0 1,-1 0,1-1,0 0,0 1,-1-1,1 1,0-1,0 0,0 0,0 1,25 4,81 0,58-5,-60-2,475 2,-555 1,19 4,13 0,11-2,361 8,261-11,-643-3,1-1,5-3,50-5,-61 9,134-6,636 9,-794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3:12.514"/>
    </inkml:context>
    <inkml:brush xml:id="br0">
      <inkml:brushProperty name="width" value="0.1" units="cm"/>
      <inkml:brushProperty name="height" value="0.1" units="cm"/>
      <inkml:brushProperty name="color" value="#33CCFF"/>
      <inkml:brushProperty name="ignorePressure" value="1"/>
    </inkml:brush>
  </inkml:definitions>
  <inkml:trace contextRef="#ctx0" brushRef="#br0">1 1,'17'0,"29"0,21 0,4 2,-3 5,-11 1,-15 2,-13 1,-11-3,-8-4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2T18:23:20.630"/>
    </inkml:context>
    <inkml:brush xml:id="br0">
      <inkml:brushProperty name="width" value="0.1" units="cm"/>
      <inkml:brushProperty name="height" value="0.1" units="cm"/>
      <inkml:brushProperty name="color" value="#33CCFF"/>
      <inkml:brushProperty name="ignorePressure" value="1"/>
    </inkml:brush>
  </inkml:definitions>
  <inkml:trace contextRef="#ctx0" brushRef="#br0">1 13,'32'5,"-6"0,88 0,31-6,-42 0,230-13,-202 6,-120 7,38-2,33 4,-79-1,-1 0,1 1,0-1,-1 1,1 0,-1 0,1 0,-1 0,0 0,1 1,-1-1,0 1,0-1,0 1,0 0,0 0,0 0,0 0,-1 0,1 0,0 1,4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CAAF2-CA7D-4120-A3BA-4587B47A0382}" type="datetimeFigureOut">
              <a:rPr lang="en-CA" smtClean="0"/>
              <a:t>2020-05-12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AF8DE-2E5B-4E47-9AF0-3C979AD65179}" type="slidenum">
              <a:rPr lang="en-CA" smtClean="0"/>
              <a:t>‹#›</a:t>
            </a:fld>
            <a:endParaRPr lang="en-CA"/>
          </a:p>
        </p:txBody>
      </p:sp>
    </p:spTree>
    <p:extLst>
      <p:ext uri="{BB962C8B-B14F-4D97-AF65-F5344CB8AC3E}">
        <p14:creationId xmlns:p14="http://schemas.microsoft.com/office/powerpoint/2010/main" val="98024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ADD0320-C4DF-44DB-8465-BEB4AE0E6397}" type="datetimeFigureOut">
              <a:rPr lang="en-CA"/>
              <a:pPr>
                <a:defRPr/>
              </a:pPr>
              <a:t>2020-05-12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C2C562-DD9D-4762-B32E-AF88CAE9CC3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553F933-33FC-41E0-8116-FD9C9C5A6ADC}" type="datetimeFigureOut">
              <a:rPr lang="en-CA"/>
              <a:pPr>
                <a:defRPr/>
              </a:pPr>
              <a:t>2020-05-12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CAF9947-F638-40F6-89F9-D961F9CDD418}"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BA068532-13C9-4169-BC73-EDA0A4AB63FD}" type="datetimeFigureOut">
              <a:rPr lang="en-CA"/>
              <a:pPr>
                <a:defRPr/>
              </a:pPr>
              <a:t>2020-05-12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7C753C0-41C8-4EFD-BE14-B723EAC7A6A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484FBC4D-E8A6-4C1D-9714-2069527B3D2F}" type="datetimeFigureOut">
              <a:rPr lang="en-CA"/>
              <a:pPr>
                <a:defRPr/>
              </a:pPr>
              <a:t>2020-05-12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72FA2AE-2B3F-4876-B6C3-D45C77AF822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1DA10E-7B49-40C6-ABD2-37BA384B228F}" type="datetimeFigureOut">
              <a:rPr lang="en-CA"/>
              <a:pPr>
                <a:defRPr/>
              </a:pPr>
              <a:t>2020-05-12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F73E93-80A0-4739-80DB-E90FB92D5531}"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4AAEDD01-129C-4CF3-BA96-5B6E261739BB}" type="datetimeFigureOut">
              <a:rPr lang="en-CA"/>
              <a:pPr>
                <a:defRPr/>
              </a:pPr>
              <a:t>2020-05-12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6DADB-204A-49C4-B1F5-B011B41630C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61A9356F-F1AE-47C5-B17D-905662B459DC}" type="datetimeFigureOut">
              <a:rPr lang="en-CA"/>
              <a:pPr>
                <a:defRPr/>
              </a:pPr>
              <a:t>2020-05-12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6387A80-DAC8-4091-B185-691DB7BF5440}"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C3C1382-FDC2-4C13-B985-D89AE0594957}" type="datetimeFigureOut">
              <a:rPr lang="en-CA"/>
              <a:pPr>
                <a:defRPr/>
              </a:pPr>
              <a:t>2020-05-12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0980CE7C-0883-439A-805D-E481AE57327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4F427-F21B-4A72-A3A6-F169EC117990}" type="datetimeFigureOut">
              <a:rPr lang="en-CA"/>
              <a:pPr>
                <a:defRPr/>
              </a:pPr>
              <a:t>2020-05-12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121DBE5-76B5-4F5F-B29C-497BFAD9E052}"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DC57A0-9280-439B-B8DC-A41F32ACF446}" type="datetimeFigureOut">
              <a:rPr lang="en-CA"/>
              <a:pPr>
                <a:defRPr/>
              </a:pPr>
              <a:t>2020-05-12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C641CD3-269B-4DE3-A973-C1BC42713D8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AF5A4A-4465-4E1A-86DB-EE7F2544BDB1}" type="datetimeFigureOut">
              <a:rPr lang="en-CA"/>
              <a:pPr>
                <a:defRPr/>
              </a:pPr>
              <a:t>2020-05-12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D134D-79C8-4C85-AF81-065D131E903E}"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FA2600-854D-4376-BDC6-A57945C05E85}" type="datetimeFigureOut">
              <a:rPr lang="en-CA"/>
              <a:pPr>
                <a:defRPr/>
              </a:pPr>
              <a:t>2020-05-12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6C2E0F-0665-4D76-A4CF-E5E62C65CD1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wworldencyclopedia.org/entry/Lin_Zexu"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asiapacificcurriculum.ca/learning-module/opium-wars-china"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asiapacificcurriculum.ca/learning-module/opium-wars-chin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fe.easia.columbia.edu/ps/china/nanjing.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luskin.ca/files/2011/12/Chinese_Dream_resized.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ahistoryoftheworld/objects/FWYgWOCSSpKKuF3pctC6t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harmaceutical-journal.com/news-and-analysis/features/pain-relief-designing-better-opioids/20204708.article?firstPass=fals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eb.uvic.ca/vv/student/chinatown/opium/p1.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hyperlink" Target="http://www.victorianweb.org/history/empire/opiumwars/lin.html" TargetMode="Externa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Title 1"/>
          <p:cNvSpPr>
            <a:spLocks noGrp="1"/>
          </p:cNvSpPr>
          <p:nvPr>
            <p:ph type="ctrTitle"/>
          </p:nvPr>
        </p:nvSpPr>
        <p:spPr>
          <a:xfrm>
            <a:off x="1143000" y="1376362"/>
            <a:ext cx="6858000" cy="2603274"/>
          </a:xfrm>
        </p:spPr>
        <p:txBody>
          <a:bodyPr>
            <a:normAutofit/>
          </a:bodyPr>
          <a:lstStyle/>
          <a:p>
            <a:pPr>
              <a:lnSpc>
                <a:spcPct val="90000"/>
              </a:lnSpc>
            </a:pPr>
            <a:r>
              <a:rPr lang="en-US" sz="3600"/>
              <a:t>China and Imperialism: </a:t>
            </a:r>
            <a:br>
              <a:rPr lang="en-US" sz="3600"/>
            </a:br>
            <a:r>
              <a:rPr lang="en-US" sz="3600"/>
              <a:t>Day 2: </a:t>
            </a:r>
            <a:br>
              <a:rPr lang="en-US" sz="3600"/>
            </a:br>
            <a:r>
              <a:rPr lang="en-US" sz="3600"/>
              <a:t>Perspectives on the Opium Wars</a:t>
            </a:r>
            <a:br>
              <a:rPr lang="en-US" sz="3600"/>
            </a:br>
            <a:endParaRPr lang="en-CA" sz="3600"/>
          </a:p>
        </p:txBody>
      </p:sp>
      <p:sp>
        <p:nvSpPr>
          <p:cNvPr id="3" name="Subtitle 2"/>
          <p:cNvSpPr>
            <a:spLocks noGrp="1"/>
          </p:cNvSpPr>
          <p:nvPr>
            <p:ph type="subTitle" idx="1"/>
          </p:nvPr>
        </p:nvSpPr>
        <p:spPr>
          <a:xfrm>
            <a:off x="1143000" y="4118088"/>
            <a:ext cx="6858000" cy="1393711"/>
          </a:xfrm>
        </p:spPr>
        <p:txBody>
          <a:bodyPr rtlCol="0">
            <a:normAutofit/>
          </a:bodyPr>
          <a:lstStyle/>
          <a:p>
            <a:pPr fontAlgn="auto">
              <a:spcAft>
                <a:spcPts val="0"/>
              </a:spcAft>
              <a:buFont typeface="Arial" pitchFamily="34" charset="0"/>
              <a:buNone/>
              <a:defRPr/>
            </a:pPr>
            <a:r>
              <a:rPr lang="en-US" dirty="0"/>
              <a:t>CHY4U</a:t>
            </a:r>
          </a:p>
          <a:p>
            <a:pPr fontAlgn="auto">
              <a:spcAft>
                <a:spcPts val="0"/>
              </a:spcAft>
              <a:buFont typeface="Arial" pitchFamily="34" charset="0"/>
              <a:buNone/>
              <a:defRPr/>
            </a:pPr>
            <a:r>
              <a:rPr lang="en-US" dirty="0"/>
              <a:t>Unit 3, May 2020</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6CB946-1C03-40DE-8E17-77CFDE8790BC}"/>
              </a:ext>
            </a:extLst>
          </p:cNvPr>
          <p:cNvSpPr>
            <a:spLocks noGrp="1"/>
          </p:cNvSpPr>
          <p:nvPr>
            <p:ph type="title"/>
          </p:nvPr>
        </p:nvSpPr>
        <p:spPr/>
        <p:txBody>
          <a:bodyPr/>
          <a:lstStyle/>
          <a:p>
            <a:r>
              <a:rPr lang="en-CA" b="1" dirty="0"/>
              <a:t>What were his motivations and rationale for writing the letter?</a:t>
            </a:r>
            <a:br>
              <a:rPr lang="en-CA" b="1" dirty="0"/>
            </a:br>
            <a:endParaRPr lang="en-CA" dirty="0"/>
          </a:p>
        </p:txBody>
      </p:sp>
      <p:pic>
        <p:nvPicPr>
          <p:cNvPr id="8" name="Content Placeholder 7">
            <a:extLst>
              <a:ext uri="{FF2B5EF4-FFF2-40B4-BE49-F238E27FC236}">
                <a16:creationId xmlns:a16="http://schemas.microsoft.com/office/drawing/2014/main" id="{4B160935-C9C2-45BF-B4EC-2ADEA99D066A}"/>
              </a:ext>
            </a:extLst>
          </p:cNvPr>
          <p:cNvPicPr>
            <a:picLocks noGrp="1" noChangeAspect="1"/>
          </p:cNvPicPr>
          <p:nvPr>
            <p:ph sz="half" idx="1"/>
          </p:nvPr>
        </p:nvPicPr>
        <p:blipFill>
          <a:blip r:embed="rId2"/>
          <a:stretch>
            <a:fillRect/>
          </a:stretch>
        </p:blipFill>
        <p:spPr>
          <a:xfrm>
            <a:off x="6781800" y="1600200"/>
            <a:ext cx="1838540" cy="2392363"/>
          </a:xfrm>
          <a:prstGeom prst="rect">
            <a:avLst/>
          </a:prstGeom>
        </p:spPr>
      </p:pic>
      <p:sp>
        <p:nvSpPr>
          <p:cNvPr id="9" name="TextBox 8">
            <a:extLst>
              <a:ext uri="{FF2B5EF4-FFF2-40B4-BE49-F238E27FC236}">
                <a16:creationId xmlns:a16="http://schemas.microsoft.com/office/drawing/2014/main" id="{4AF3E2C9-4E42-4F7D-A306-A5E5E0A33E5C}"/>
              </a:ext>
            </a:extLst>
          </p:cNvPr>
          <p:cNvSpPr txBox="1"/>
          <p:nvPr/>
        </p:nvSpPr>
        <p:spPr>
          <a:xfrm>
            <a:off x="381000" y="6172200"/>
            <a:ext cx="8535947" cy="600164"/>
          </a:xfrm>
          <a:prstGeom prst="rect">
            <a:avLst/>
          </a:prstGeom>
          <a:noFill/>
        </p:spPr>
        <p:txBody>
          <a:bodyPr wrap="square" rtlCol="0">
            <a:spAutoFit/>
          </a:bodyPr>
          <a:lstStyle/>
          <a:p>
            <a:r>
              <a:rPr lang="en-CA" sz="1100" dirty="0"/>
              <a:t>New World Encyclopedia, “Lin </a:t>
            </a:r>
            <a:r>
              <a:rPr lang="en-CA" sz="1100" dirty="0" err="1"/>
              <a:t>Zexu</a:t>
            </a:r>
            <a:r>
              <a:rPr lang="en-CA" sz="1100" dirty="0"/>
              <a:t>,” Nd., Accessed May 8, 2020, </a:t>
            </a:r>
            <a:r>
              <a:rPr lang="en-CA" sz="1100" dirty="0">
                <a:hlinkClick r:id="rId3"/>
              </a:rPr>
              <a:t>https://www.newworldencyclopedia.org/entry/Lin_Zexu</a:t>
            </a:r>
            <a:r>
              <a:rPr lang="en-CA" sz="1100" dirty="0"/>
              <a:t>; Asia Pacific Foundation of Canada, Asia Pacific Curriculum, “The Opium Wars in China,” 2020, </a:t>
            </a:r>
            <a:r>
              <a:rPr lang="en-CA" sz="1100" dirty="0">
                <a:hlinkClick r:id="rId4"/>
              </a:rPr>
              <a:t>https://asiapacificcurriculum.ca/learning-module/opium-wars-china</a:t>
            </a:r>
            <a:endParaRPr lang="en-CA" sz="1100" dirty="0"/>
          </a:p>
        </p:txBody>
      </p:sp>
      <p:pic>
        <p:nvPicPr>
          <p:cNvPr id="2052" name="Picture 4" descr="Map 2: Great Britain's Three-Country Trade, Early 19th Century">
            <a:extLst>
              <a:ext uri="{FF2B5EF4-FFF2-40B4-BE49-F238E27FC236}">
                <a16:creationId xmlns:a16="http://schemas.microsoft.com/office/drawing/2014/main" id="{4F95010E-7EF0-4166-92C1-7068E843A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6400688" cy="320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9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B05C6-8A50-483E-918F-40C89A38935B}"/>
              </a:ext>
            </a:extLst>
          </p:cNvPr>
          <p:cNvSpPr>
            <a:spLocks noGrp="1"/>
          </p:cNvSpPr>
          <p:nvPr>
            <p:ph type="title"/>
          </p:nvPr>
        </p:nvSpPr>
        <p:spPr>
          <a:xfrm>
            <a:off x="595246" y="386930"/>
            <a:ext cx="7549592" cy="1298448"/>
          </a:xfrm>
        </p:spPr>
        <p:txBody>
          <a:bodyPr vert="horz" lIns="91440" tIns="45720" rIns="91440" bIns="45720" rtlCol="0" anchor="b">
            <a:normAutofit/>
          </a:bodyPr>
          <a:lstStyle/>
          <a:p>
            <a:pPr algn="l">
              <a:lnSpc>
                <a:spcPct val="90000"/>
              </a:lnSpc>
            </a:pPr>
            <a:r>
              <a:rPr lang="en-US" sz="4200" kern="1200">
                <a:solidFill>
                  <a:schemeClr val="tx1"/>
                </a:solidFill>
                <a:latin typeface="+mj-lt"/>
                <a:ea typeface="+mj-ea"/>
                <a:cs typeface="+mj-cs"/>
              </a:rPr>
              <a:t>Opium Imports to China</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04887B-626C-4305-A23C-A4BC522BCA2B}"/>
              </a:ext>
            </a:extLst>
          </p:cNvPr>
          <p:cNvSpPr/>
          <p:nvPr/>
        </p:nvSpPr>
        <p:spPr>
          <a:xfrm>
            <a:off x="595245" y="2599509"/>
            <a:ext cx="3398174"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latin typeface="+mn-lt"/>
                <a:cs typeface="+mn-cs"/>
              </a:rPr>
              <a:t>“The Chinese government recognized that opium was becoming a serious social problem and, in the year 1800, it banned both the production and the importation of opium. In 1813, it went a step further by outlawing the smoking of opium and imposing a punishment of beating offenders 100 times.” Lin </a:t>
            </a:r>
            <a:r>
              <a:rPr lang="en-US" sz="1600" dirty="0" err="1">
                <a:latin typeface="+mn-lt"/>
                <a:cs typeface="+mn-cs"/>
              </a:rPr>
              <a:t>Zexu</a:t>
            </a:r>
            <a:r>
              <a:rPr lang="en-US" sz="1600" dirty="0">
                <a:latin typeface="+mn-lt"/>
                <a:cs typeface="+mn-cs"/>
              </a:rPr>
              <a:t> argued it was a moral issue and arrested a lot of dealers. He eventually had the opium destroyed. </a:t>
            </a:r>
            <a:r>
              <a:rPr lang="en-US" sz="1600" b="1" dirty="0">
                <a:latin typeface="+mn-lt"/>
                <a:cs typeface="+mn-cs"/>
              </a:rPr>
              <a:t>How do you think British opium  merchants felt about this? Whom would they petition for redress?</a:t>
            </a:r>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65BE6C-C8C3-44F6-A90C-C8E45E0E7E56}"/>
              </a:ext>
            </a:extLst>
          </p:cNvPr>
          <p:cNvSpPr txBox="1"/>
          <p:nvPr/>
        </p:nvSpPr>
        <p:spPr>
          <a:xfrm>
            <a:off x="76200" y="6339329"/>
            <a:ext cx="8077200" cy="523220"/>
          </a:xfrm>
          <a:prstGeom prst="rect">
            <a:avLst/>
          </a:prstGeom>
          <a:noFill/>
        </p:spPr>
        <p:txBody>
          <a:bodyPr wrap="square" rtlCol="0">
            <a:spAutoFit/>
          </a:bodyPr>
          <a:lstStyle/>
          <a:p>
            <a:pPr>
              <a:spcAft>
                <a:spcPts val="600"/>
              </a:spcAft>
            </a:pPr>
            <a:r>
              <a:rPr lang="en-CA" sz="1400" dirty="0"/>
              <a:t>Asia Pacific Foundation of Canada, Asia Pacific Curriculum, “The Opium Wars in China,” 2020, </a:t>
            </a:r>
            <a:r>
              <a:rPr lang="en-CA" sz="1400" dirty="0">
                <a:hlinkClick r:id="rId2"/>
              </a:rPr>
              <a:t>https://asiapacificcurriculum.ca/learning-module/opium-wars-china</a:t>
            </a:r>
            <a:endParaRPr lang="en-CA" sz="1400"/>
          </a:p>
        </p:txBody>
      </p:sp>
      <p:graphicFrame>
        <p:nvGraphicFramePr>
          <p:cNvPr id="4" name="Table 4">
            <a:extLst>
              <a:ext uri="{FF2B5EF4-FFF2-40B4-BE49-F238E27FC236}">
                <a16:creationId xmlns:a16="http://schemas.microsoft.com/office/drawing/2014/main" id="{2C5C58FE-D8E5-47C8-8280-69664047ECC4}"/>
              </a:ext>
            </a:extLst>
          </p:cNvPr>
          <p:cNvGraphicFramePr>
            <a:graphicFrameLocks noGrp="1"/>
          </p:cNvGraphicFramePr>
          <p:nvPr>
            <p:ph idx="1"/>
            <p:extLst>
              <p:ext uri="{D42A27DB-BD31-4B8C-83A1-F6EECF244321}">
                <p14:modId xmlns:p14="http://schemas.microsoft.com/office/powerpoint/2010/main" val="2951905565"/>
              </p:ext>
            </p:extLst>
          </p:nvPr>
        </p:nvGraphicFramePr>
        <p:xfrm>
          <a:off x="4745246" y="3454980"/>
          <a:ext cx="3239513" cy="1772794"/>
        </p:xfrm>
        <a:graphic>
          <a:graphicData uri="http://schemas.openxmlformats.org/drawingml/2006/table">
            <a:tbl>
              <a:tblPr firstRow="1" bandRow="1">
                <a:tableStyleId>{69012ECD-51FC-41F1-AA8D-1B2483CD663E}</a:tableStyleId>
              </a:tblPr>
              <a:tblGrid>
                <a:gridCol w="1585377">
                  <a:extLst>
                    <a:ext uri="{9D8B030D-6E8A-4147-A177-3AD203B41FA5}">
                      <a16:colId xmlns:a16="http://schemas.microsoft.com/office/drawing/2014/main" val="534149183"/>
                    </a:ext>
                  </a:extLst>
                </a:gridCol>
                <a:gridCol w="1654136">
                  <a:extLst>
                    <a:ext uri="{9D8B030D-6E8A-4147-A177-3AD203B41FA5}">
                      <a16:colId xmlns:a16="http://schemas.microsoft.com/office/drawing/2014/main" val="2220362763"/>
                    </a:ext>
                  </a:extLst>
                </a:gridCol>
              </a:tblGrid>
              <a:tr h="634937">
                <a:tc>
                  <a:txBody>
                    <a:bodyPr/>
                    <a:lstStyle/>
                    <a:p>
                      <a:r>
                        <a:rPr lang="en-CA" sz="3300"/>
                        <a:t>1810</a:t>
                      </a:r>
                    </a:p>
                  </a:txBody>
                  <a:tcPr marL="94298" marR="94298" marT="47149" marB="47149"/>
                </a:tc>
                <a:tc>
                  <a:txBody>
                    <a:bodyPr/>
                    <a:lstStyle/>
                    <a:p>
                      <a:r>
                        <a:rPr lang="en-CA" sz="3300"/>
                        <a:t>1838</a:t>
                      </a:r>
                    </a:p>
                  </a:txBody>
                  <a:tcPr marL="94298" marR="94298" marT="47149" marB="47149"/>
                </a:tc>
                <a:extLst>
                  <a:ext uri="{0D108BD9-81ED-4DB2-BD59-A6C34878D82A}">
                    <a16:rowId xmlns:a16="http://schemas.microsoft.com/office/drawing/2014/main" val="2733624189"/>
                  </a:ext>
                </a:extLst>
              </a:tr>
              <a:tr h="1137857">
                <a:tc>
                  <a:txBody>
                    <a:bodyPr/>
                    <a:lstStyle/>
                    <a:p>
                      <a:r>
                        <a:rPr lang="en-CA" sz="3300"/>
                        <a:t>4500 chests</a:t>
                      </a:r>
                    </a:p>
                  </a:txBody>
                  <a:tcPr marL="94298" marR="94298" marT="47149" marB="47149"/>
                </a:tc>
                <a:tc>
                  <a:txBody>
                    <a:bodyPr/>
                    <a:lstStyle/>
                    <a:p>
                      <a:r>
                        <a:rPr lang="en-CA" sz="3300"/>
                        <a:t>40 000 chests</a:t>
                      </a:r>
                    </a:p>
                  </a:txBody>
                  <a:tcPr marL="94298" marR="94298" marT="47149" marB="47149"/>
                </a:tc>
                <a:extLst>
                  <a:ext uri="{0D108BD9-81ED-4DB2-BD59-A6C34878D82A}">
                    <a16:rowId xmlns:a16="http://schemas.microsoft.com/office/drawing/2014/main" val="4239692448"/>
                  </a:ext>
                </a:extLst>
              </a:tr>
            </a:tbl>
          </a:graphicData>
        </a:graphic>
      </p:graphicFrame>
    </p:spTree>
    <p:extLst>
      <p:ext uri="{BB962C8B-B14F-4D97-AF65-F5344CB8AC3E}">
        <p14:creationId xmlns:p14="http://schemas.microsoft.com/office/powerpoint/2010/main" val="255389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56E2-65FD-4C5D-B1C0-F6785DFAD02D}"/>
              </a:ext>
            </a:extLst>
          </p:cNvPr>
          <p:cNvSpPr>
            <a:spLocks noGrp="1"/>
          </p:cNvSpPr>
          <p:nvPr>
            <p:ph type="title"/>
          </p:nvPr>
        </p:nvSpPr>
        <p:spPr/>
        <p:txBody>
          <a:bodyPr/>
          <a:lstStyle/>
          <a:p>
            <a:r>
              <a:rPr lang="en-CA" dirty="0"/>
              <a:t>War Began in 1839</a:t>
            </a:r>
          </a:p>
        </p:txBody>
      </p:sp>
      <p:pic>
        <p:nvPicPr>
          <p:cNvPr id="4" name="Content Placeholder 3">
            <a:extLst>
              <a:ext uri="{FF2B5EF4-FFF2-40B4-BE49-F238E27FC236}">
                <a16:creationId xmlns:a16="http://schemas.microsoft.com/office/drawing/2014/main" id="{422961EE-5833-4F32-9E00-96230A177EFC}"/>
              </a:ext>
            </a:extLst>
          </p:cNvPr>
          <p:cNvPicPr>
            <a:picLocks noGrp="1" noChangeAspect="1"/>
          </p:cNvPicPr>
          <p:nvPr>
            <p:ph idx="1"/>
          </p:nvPr>
        </p:nvPicPr>
        <p:blipFill>
          <a:blip r:embed="rId2"/>
          <a:stretch>
            <a:fillRect/>
          </a:stretch>
        </p:blipFill>
        <p:spPr>
          <a:xfrm>
            <a:off x="1828800" y="1178561"/>
            <a:ext cx="4950381" cy="3243353"/>
          </a:xfrm>
          <a:prstGeom prst="rect">
            <a:avLst/>
          </a:prstGeom>
        </p:spPr>
      </p:pic>
      <p:sp>
        <p:nvSpPr>
          <p:cNvPr id="5" name="Rectangle 4">
            <a:extLst>
              <a:ext uri="{FF2B5EF4-FFF2-40B4-BE49-F238E27FC236}">
                <a16:creationId xmlns:a16="http://schemas.microsoft.com/office/drawing/2014/main" id="{30623E5F-904D-4C46-BA27-B189E7523651}"/>
              </a:ext>
            </a:extLst>
          </p:cNvPr>
          <p:cNvSpPr/>
          <p:nvPr/>
        </p:nvSpPr>
        <p:spPr>
          <a:xfrm>
            <a:off x="609600" y="4495800"/>
            <a:ext cx="7620000" cy="1257524"/>
          </a:xfrm>
          <a:prstGeom prst="rect">
            <a:avLst/>
          </a:prstGeom>
        </p:spPr>
        <p:txBody>
          <a:bodyPr wrap="square">
            <a:spAutoFit/>
          </a:bodyPr>
          <a:lstStyle/>
          <a:p>
            <a:pPr>
              <a:lnSpc>
                <a:spcPct val="107000"/>
              </a:lnSpc>
              <a:spcAft>
                <a:spcPts val="0"/>
              </a:spcAft>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Destroying Chinese war junks, by British painter, Edward Duncan (1843). This painting depicts British ironclad vessels (background) destroying Chinese vessels. China, once the most technologically advanced place in the world, had fallen behind and could not compete.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6038A6E-2E5A-4B39-A19C-17FEFD2219E8}"/>
              </a:ext>
            </a:extLst>
          </p:cNvPr>
          <p:cNvSpPr txBox="1"/>
          <p:nvPr/>
        </p:nvSpPr>
        <p:spPr>
          <a:xfrm>
            <a:off x="381000" y="6400800"/>
            <a:ext cx="8305800" cy="307777"/>
          </a:xfrm>
          <a:prstGeom prst="rect">
            <a:avLst/>
          </a:prstGeom>
          <a:noFill/>
        </p:spPr>
        <p:txBody>
          <a:bodyPr wrap="square" rtlCol="0">
            <a:spAutoFit/>
          </a:bodyPr>
          <a:lstStyle/>
          <a:p>
            <a:r>
              <a:rPr lang="en-CA" sz="1400" dirty="0"/>
              <a:t>https://commons.wikimedia.org/wiki/File:Destroying_Chinese_war_junks,_by_E._Duncan_(1843).jpg</a:t>
            </a:r>
          </a:p>
        </p:txBody>
      </p:sp>
    </p:spTree>
    <p:extLst>
      <p:ext uri="{BB962C8B-B14F-4D97-AF65-F5344CB8AC3E}">
        <p14:creationId xmlns:p14="http://schemas.microsoft.com/office/powerpoint/2010/main" val="263241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EFE1-144C-4966-96F7-99227DAF20D5}"/>
              </a:ext>
            </a:extLst>
          </p:cNvPr>
          <p:cNvSpPr>
            <a:spLocks noGrp="1"/>
          </p:cNvSpPr>
          <p:nvPr>
            <p:ph type="title"/>
          </p:nvPr>
        </p:nvSpPr>
        <p:spPr/>
        <p:txBody>
          <a:bodyPr/>
          <a:lstStyle/>
          <a:p>
            <a:r>
              <a:rPr lang="en-CA" dirty="0"/>
              <a:t>War Ended in 1842</a:t>
            </a:r>
          </a:p>
        </p:txBody>
      </p:sp>
      <p:sp>
        <p:nvSpPr>
          <p:cNvPr id="3" name="Content Placeholder 2">
            <a:extLst>
              <a:ext uri="{FF2B5EF4-FFF2-40B4-BE49-F238E27FC236}">
                <a16:creationId xmlns:a16="http://schemas.microsoft.com/office/drawing/2014/main" id="{DEE4FF91-FF84-412A-9E03-BBB8711972A4}"/>
              </a:ext>
            </a:extLst>
          </p:cNvPr>
          <p:cNvSpPr>
            <a:spLocks noGrp="1"/>
          </p:cNvSpPr>
          <p:nvPr>
            <p:ph idx="1"/>
          </p:nvPr>
        </p:nvSpPr>
        <p:spPr>
          <a:xfrm>
            <a:off x="381000" y="1219200"/>
            <a:ext cx="8229600" cy="4525963"/>
          </a:xfrm>
        </p:spPr>
        <p:txBody>
          <a:bodyPr/>
          <a:lstStyle/>
          <a:p>
            <a:pPr marL="0" indent="0">
              <a:buNone/>
            </a:pPr>
            <a:r>
              <a:rPr lang="en-CA" dirty="0"/>
              <a:t>The Treaty of Nanjing</a:t>
            </a:r>
          </a:p>
          <a:p>
            <a:pPr marL="0" indent="0">
              <a:buNone/>
            </a:pPr>
            <a:r>
              <a:rPr lang="en-CA" sz="2000" b="1" dirty="0"/>
              <a:t>Article II</a:t>
            </a:r>
          </a:p>
          <a:p>
            <a:pPr marL="0" indent="0">
              <a:buNone/>
            </a:pPr>
            <a:r>
              <a:rPr lang="en-CA" sz="2000" dirty="0"/>
              <a:t>His Majesty the Emperor of China agrees that British Subjects, with their families and establishments, shall be allowed to reside, for the purpose of carrying on their commercial pursuits, without molestation or restraint at the Cities and Towns of Canton, Amoy, </a:t>
            </a:r>
            <a:r>
              <a:rPr lang="en-CA" sz="2000" dirty="0" err="1"/>
              <a:t>Foochowfu</a:t>
            </a:r>
            <a:r>
              <a:rPr lang="en-CA" sz="2000" dirty="0"/>
              <a:t>, </a:t>
            </a:r>
            <a:r>
              <a:rPr lang="en-CA" sz="2000" dirty="0" err="1"/>
              <a:t>Ningpo</a:t>
            </a:r>
            <a:r>
              <a:rPr lang="en-CA" sz="2000" dirty="0"/>
              <a:t>, and Shanghai, and …</a:t>
            </a:r>
          </a:p>
          <a:p>
            <a:pPr marL="0" indent="0">
              <a:buNone/>
            </a:pPr>
            <a:r>
              <a:rPr lang="en-CA" sz="2000" b="1" dirty="0"/>
              <a:t>Article III</a:t>
            </a:r>
          </a:p>
          <a:p>
            <a:pPr marL="0" indent="0">
              <a:buNone/>
            </a:pPr>
            <a:r>
              <a:rPr lang="en-CA" sz="2000" dirty="0"/>
              <a:t>It being obviously necessary and desirable, that British Subjects should have some Port whereat they may careen and refit their Ships, when required, and keep Stores for that purpose, His Majesty the Emperor of China cedes to Her Majesty the Queen of Great Britain, etc., the Island of Hong‑Kong, to be possessed in perpetuity by her Britannic Majesty, Her Heirs and Successors, and to be governed by such Laws and Regulations as Her Majesty the Queen of Great Britain, etc., shall see fit to direct.</a:t>
            </a:r>
          </a:p>
        </p:txBody>
      </p:sp>
      <p:sp>
        <p:nvSpPr>
          <p:cNvPr id="4" name="TextBox 3">
            <a:extLst>
              <a:ext uri="{FF2B5EF4-FFF2-40B4-BE49-F238E27FC236}">
                <a16:creationId xmlns:a16="http://schemas.microsoft.com/office/drawing/2014/main" id="{5B324C5C-845C-4357-86CC-5A26AF9B474D}"/>
              </a:ext>
            </a:extLst>
          </p:cNvPr>
          <p:cNvSpPr txBox="1"/>
          <p:nvPr/>
        </p:nvSpPr>
        <p:spPr>
          <a:xfrm>
            <a:off x="228600" y="6400800"/>
            <a:ext cx="8153400" cy="523220"/>
          </a:xfrm>
          <a:prstGeom prst="rect">
            <a:avLst/>
          </a:prstGeom>
          <a:noFill/>
        </p:spPr>
        <p:txBody>
          <a:bodyPr wrap="square" rtlCol="0">
            <a:spAutoFit/>
          </a:bodyPr>
          <a:lstStyle/>
          <a:p>
            <a:r>
              <a:rPr lang="en-CA" sz="1400" dirty="0"/>
              <a:t>Asia for Educators, “Excerpts from the Treaty of Nanjing, August 1842,” Nd., </a:t>
            </a:r>
            <a:r>
              <a:rPr lang="en-CA" sz="1400" u="sng" dirty="0">
                <a:hlinkClick r:id="rId2"/>
              </a:rPr>
              <a:t>http://afe.easia.columbia.edu/ps/china/nanjing.pdf</a:t>
            </a:r>
            <a:endParaRPr lang="en-CA" sz="1400" dirty="0"/>
          </a:p>
        </p:txBody>
      </p:sp>
    </p:spTree>
    <p:extLst>
      <p:ext uri="{BB962C8B-B14F-4D97-AF65-F5344CB8AC3E}">
        <p14:creationId xmlns:p14="http://schemas.microsoft.com/office/powerpoint/2010/main" val="239190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69F97-DF2A-4D90-88B8-63D71EA46427}"/>
              </a:ext>
            </a:extLst>
          </p:cNvPr>
          <p:cNvSpPr/>
          <p:nvPr/>
        </p:nvSpPr>
        <p:spPr>
          <a:xfrm>
            <a:off x="152400" y="228600"/>
            <a:ext cx="8382000" cy="6524863"/>
          </a:xfrm>
          <a:prstGeom prst="rect">
            <a:avLst/>
          </a:prstGeom>
        </p:spPr>
        <p:txBody>
          <a:bodyPr wrap="square">
            <a:spAutoFit/>
          </a:bodyPr>
          <a:lstStyle/>
          <a:p>
            <a:r>
              <a:rPr lang="en-CA" sz="2000" b="1" dirty="0">
                <a:latin typeface="PalatinoLinotype-Bold"/>
              </a:rPr>
              <a:t>Article V</a:t>
            </a:r>
          </a:p>
          <a:p>
            <a:r>
              <a:rPr lang="en-CA" sz="2000" dirty="0">
                <a:latin typeface="PalatinoLinotype-Roman"/>
              </a:rPr>
              <a:t>The Government of China having compelled the British Merchants trading at Canton</a:t>
            </a:r>
            <a:r>
              <a:rPr lang="en-CA" sz="900" dirty="0">
                <a:latin typeface="PalatinoLinotype-Roman"/>
              </a:rPr>
              <a:t>1 </a:t>
            </a:r>
            <a:r>
              <a:rPr lang="en-CA" sz="2000" dirty="0">
                <a:latin typeface="PalatinoLinotype-Roman"/>
              </a:rPr>
              <a:t>to deal exclusively with certain Chinese Merchants called Hong merchants (or </a:t>
            </a:r>
            <a:r>
              <a:rPr lang="en-CA" sz="2000" dirty="0" err="1">
                <a:latin typeface="PalatinoLinotype-Roman"/>
              </a:rPr>
              <a:t>Cohong</a:t>
            </a:r>
            <a:r>
              <a:rPr lang="en-CA" sz="2000" dirty="0">
                <a:latin typeface="PalatinoLinotype-Roman"/>
              </a:rPr>
              <a:t>) who had been licensed by the Chinese Government for that purpose, the Emperor of China agrees to abolish that practice in future at all Ports where British Merchants may reside, and to permit them to carry on their mercantile transactions with whatever persons they please, and His Imperial</a:t>
            </a:r>
          </a:p>
          <a:p>
            <a:r>
              <a:rPr lang="en-CA" sz="2000" dirty="0">
                <a:latin typeface="PalatinoLinotype-Roman"/>
              </a:rPr>
              <a:t>Majesty further agrees to pay to the British Government the sum of Three Millions of Dollars, on account of Debts due to British Subjects by some of the said Hong Merchants (or </a:t>
            </a:r>
            <a:r>
              <a:rPr lang="en-CA" sz="2000" dirty="0" err="1">
                <a:latin typeface="PalatinoLinotype-Roman"/>
              </a:rPr>
              <a:t>Cohong</a:t>
            </a:r>
            <a:r>
              <a:rPr lang="en-CA" sz="2000" dirty="0">
                <a:latin typeface="PalatinoLinotype-Roman"/>
              </a:rPr>
              <a:t>) who have become insolvent, and who owe very large sums of money to Subjects of Her Britannic Majesty.</a:t>
            </a:r>
          </a:p>
          <a:p>
            <a:endParaRPr lang="en-CA" sz="2000" b="1" dirty="0">
              <a:latin typeface="PalatinoLinotype-Bold"/>
            </a:endParaRPr>
          </a:p>
          <a:p>
            <a:r>
              <a:rPr lang="en-CA" sz="2000" b="1" dirty="0">
                <a:latin typeface="PalatinoLinotype-Bold"/>
              </a:rPr>
              <a:t>Article VII</a:t>
            </a:r>
          </a:p>
          <a:p>
            <a:r>
              <a:rPr lang="en-CA" sz="2000" dirty="0">
                <a:latin typeface="PalatinoLinotype-Roman"/>
              </a:rPr>
              <a:t>It is agreed that the Total amount of Twenty‑one Millions of Dollars, described in the three preceding Articles, shall be paid as follows:</a:t>
            </a:r>
          </a:p>
          <a:p>
            <a:r>
              <a:rPr lang="en-CA" sz="2000" dirty="0">
                <a:latin typeface="PalatinoLinotype-Roman"/>
              </a:rPr>
              <a:t>Six Millions immediately.</a:t>
            </a:r>
          </a:p>
          <a:p>
            <a:r>
              <a:rPr lang="en-CA" sz="2000" dirty="0">
                <a:latin typeface="PalatinoLinotype-Roman"/>
              </a:rPr>
              <a:t>Six Millions in 1843 …</a:t>
            </a:r>
          </a:p>
          <a:p>
            <a:r>
              <a:rPr lang="en-CA" sz="2000" dirty="0">
                <a:latin typeface="PalatinoLinotype-Roman"/>
              </a:rPr>
              <a:t>Five Millions in 1844 …</a:t>
            </a:r>
          </a:p>
          <a:p>
            <a:r>
              <a:rPr lang="en-CA" sz="2000" dirty="0">
                <a:latin typeface="PalatinoLinotype-Roman"/>
              </a:rPr>
              <a:t>Four Millions in 1845 …</a:t>
            </a:r>
            <a:endParaRPr lang="en-CA" dirty="0"/>
          </a:p>
        </p:txBody>
      </p:sp>
      <p:sp>
        <p:nvSpPr>
          <p:cNvPr id="3" name="TextBox 2">
            <a:extLst>
              <a:ext uri="{FF2B5EF4-FFF2-40B4-BE49-F238E27FC236}">
                <a16:creationId xmlns:a16="http://schemas.microsoft.com/office/drawing/2014/main" id="{CFDE2860-EC86-43B7-94CD-BD315D9EBD3C}"/>
              </a:ext>
            </a:extLst>
          </p:cNvPr>
          <p:cNvSpPr txBox="1"/>
          <p:nvPr/>
        </p:nvSpPr>
        <p:spPr>
          <a:xfrm>
            <a:off x="7467600" y="6400800"/>
            <a:ext cx="1371600" cy="369332"/>
          </a:xfrm>
          <a:prstGeom prst="rect">
            <a:avLst/>
          </a:prstGeom>
          <a:noFill/>
        </p:spPr>
        <p:txBody>
          <a:bodyPr wrap="square" rtlCol="0">
            <a:spAutoFit/>
          </a:bodyPr>
          <a:lstStyle/>
          <a:p>
            <a:r>
              <a:rPr lang="en-CA" dirty="0"/>
              <a:t>Ibid.</a:t>
            </a:r>
          </a:p>
        </p:txBody>
      </p:sp>
    </p:spTree>
    <p:extLst>
      <p:ext uri="{BB962C8B-B14F-4D97-AF65-F5344CB8AC3E}">
        <p14:creationId xmlns:p14="http://schemas.microsoft.com/office/powerpoint/2010/main" val="309931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3AAE-3043-4463-B18D-B04C7151FF3A}"/>
              </a:ext>
            </a:extLst>
          </p:cNvPr>
          <p:cNvSpPr>
            <a:spLocks noGrp="1"/>
          </p:cNvSpPr>
          <p:nvPr>
            <p:ph type="title"/>
          </p:nvPr>
        </p:nvSpPr>
        <p:spPr/>
        <p:txBody>
          <a:bodyPr/>
          <a:lstStyle/>
          <a:p>
            <a:r>
              <a:rPr lang="en-CA" dirty="0"/>
              <a:t>Treaty Questions</a:t>
            </a:r>
          </a:p>
        </p:txBody>
      </p:sp>
      <p:sp>
        <p:nvSpPr>
          <p:cNvPr id="3" name="Content Placeholder 2">
            <a:extLst>
              <a:ext uri="{FF2B5EF4-FFF2-40B4-BE49-F238E27FC236}">
                <a16:creationId xmlns:a16="http://schemas.microsoft.com/office/drawing/2014/main" id="{D9259EB6-50F0-4605-9889-3DD886131524}"/>
              </a:ext>
            </a:extLst>
          </p:cNvPr>
          <p:cNvSpPr>
            <a:spLocks noGrp="1"/>
          </p:cNvSpPr>
          <p:nvPr>
            <p:ph idx="1"/>
          </p:nvPr>
        </p:nvSpPr>
        <p:spPr/>
        <p:txBody>
          <a:bodyPr/>
          <a:lstStyle/>
          <a:p>
            <a:r>
              <a:rPr lang="en-CA" sz="2400" dirty="0"/>
              <a:t>In China, (and in many Western texts), the Treaty of Nanjing is called the first of the “unequal treaties.” Is the term “unequal treaty” justified by the content and wording of the treaty?</a:t>
            </a:r>
          </a:p>
          <a:p>
            <a:r>
              <a:rPr lang="en-CA" sz="2400" dirty="0"/>
              <a:t>On the British side, whose interests are best served by this treaty? In other words, who or what kind of people stand to gain? </a:t>
            </a:r>
          </a:p>
          <a:p>
            <a:r>
              <a:rPr lang="en-CA" sz="2400" dirty="0"/>
              <a:t>Are there Chinese who might gain something from some of the terms of this treaty? Explain.</a:t>
            </a:r>
          </a:p>
        </p:txBody>
      </p:sp>
    </p:spTree>
    <p:extLst>
      <p:ext uri="{BB962C8B-B14F-4D97-AF65-F5344CB8AC3E}">
        <p14:creationId xmlns:p14="http://schemas.microsoft.com/office/powerpoint/2010/main" val="211869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F0E88B-9205-45D0-991D-985391F14716}"/>
              </a:ext>
            </a:extLst>
          </p:cNvPr>
          <p:cNvSpPr>
            <a:spLocks noGrp="1"/>
          </p:cNvSpPr>
          <p:nvPr>
            <p:ph type="title"/>
          </p:nvPr>
        </p:nvSpPr>
        <p:spPr>
          <a:xfrm>
            <a:off x="1143000" y="2776538"/>
            <a:ext cx="6858000" cy="1381188"/>
          </a:xfrm>
        </p:spPr>
        <p:txBody>
          <a:bodyPr vert="horz" lIns="91440" tIns="45720" rIns="91440" bIns="45720" rtlCol="0" anchor="ctr">
            <a:normAutofit/>
          </a:bodyPr>
          <a:lstStyle/>
          <a:p>
            <a:pPr>
              <a:lnSpc>
                <a:spcPct val="90000"/>
              </a:lnSpc>
            </a:pPr>
            <a:r>
              <a:rPr lang="en-US" sz="3500" kern="1200">
                <a:solidFill>
                  <a:schemeClr val="bg2"/>
                </a:solidFill>
                <a:latin typeface="+mj-lt"/>
                <a:ea typeface="+mj-ea"/>
                <a:cs typeface="+mj-cs"/>
              </a:rPr>
              <a:t>Foreshadowing?</a:t>
            </a:r>
          </a:p>
        </p:txBody>
      </p:sp>
      <p:sp>
        <p:nvSpPr>
          <p:cNvPr id="3" name="Content Placeholder 2">
            <a:extLst>
              <a:ext uri="{FF2B5EF4-FFF2-40B4-BE49-F238E27FC236}">
                <a16:creationId xmlns:a16="http://schemas.microsoft.com/office/drawing/2014/main" id="{9A2D7703-AA31-4356-BDFC-55B242F0585F}"/>
              </a:ext>
            </a:extLst>
          </p:cNvPr>
          <p:cNvSpPr>
            <a:spLocks noGrp="1"/>
          </p:cNvSpPr>
          <p:nvPr>
            <p:ph idx="1"/>
          </p:nvPr>
        </p:nvSpPr>
        <p:spPr>
          <a:xfrm>
            <a:off x="1143000" y="4495800"/>
            <a:ext cx="6858000" cy="762000"/>
          </a:xfrm>
        </p:spPr>
        <p:txBody>
          <a:bodyPr vert="horz" lIns="91440" tIns="45720" rIns="91440" bIns="45720" rtlCol="0">
            <a:normAutofit fontScale="92500" lnSpcReduction="10000"/>
          </a:bodyPr>
          <a:lstStyle/>
          <a:p>
            <a:pPr marL="0" indent="0" algn="ctr">
              <a:lnSpc>
                <a:spcPct val="90000"/>
              </a:lnSpc>
              <a:spcBef>
                <a:spcPts val="1000"/>
              </a:spcBef>
              <a:buNone/>
            </a:pPr>
            <a:r>
              <a:rPr lang="en-US" sz="2800" kern="1200" dirty="0">
                <a:solidFill>
                  <a:schemeClr val="tx1"/>
                </a:solidFill>
                <a:latin typeface="+mn-lt"/>
                <a:ea typeface="+mn-ea"/>
                <a:cs typeface="+mn-cs"/>
              </a:rPr>
              <a:t>How might this treaty foreshadow the future of China?</a:t>
            </a:r>
          </a:p>
        </p:txBody>
      </p:sp>
      <p:sp>
        <p:nvSpPr>
          <p:cNvPr id="4" name="TextBox 3">
            <a:extLst>
              <a:ext uri="{FF2B5EF4-FFF2-40B4-BE49-F238E27FC236}">
                <a16:creationId xmlns:a16="http://schemas.microsoft.com/office/drawing/2014/main" id="{CD6CEC98-376B-4566-8732-6D5428F9E7D4}"/>
              </a:ext>
            </a:extLst>
          </p:cNvPr>
          <p:cNvSpPr txBox="1"/>
          <p:nvPr/>
        </p:nvSpPr>
        <p:spPr>
          <a:xfrm>
            <a:off x="609600" y="5943600"/>
            <a:ext cx="6781800" cy="646331"/>
          </a:xfrm>
          <a:prstGeom prst="rect">
            <a:avLst/>
          </a:prstGeom>
          <a:noFill/>
        </p:spPr>
        <p:txBody>
          <a:bodyPr wrap="square" rtlCol="0">
            <a:spAutoFit/>
          </a:bodyPr>
          <a:lstStyle/>
          <a:p>
            <a:r>
              <a:rPr lang="en-CA" dirty="0"/>
              <a:t>Note: there was a Second Opium War from 1856 to 1860. More to come on that…</a:t>
            </a:r>
          </a:p>
        </p:txBody>
      </p:sp>
    </p:spTree>
    <p:extLst>
      <p:ext uri="{BB962C8B-B14F-4D97-AF65-F5344CB8AC3E}">
        <p14:creationId xmlns:p14="http://schemas.microsoft.com/office/powerpoint/2010/main" val="30666645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i="1" dirty="0"/>
              <a:t>Good Old Times?</a:t>
            </a:r>
            <a:endParaRPr lang="en-CA" dirty="0"/>
          </a:p>
        </p:txBody>
      </p:sp>
      <p:sp>
        <p:nvSpPr>
          <p:cNvPr id="16386" name="Content Placeholder 2"/>
          <p:cNvSpPr>
            <a:spLocks noGrp="1"/>
          </p:cNvSpPr>
          <p:nvPr>
            <p:ph idx="1"/>
          </p:nvPr>
        </p:nvSpPr>
        <p:spPr/>
        <p:txBody>
          <a:bodyPr/>
          <a:lstStyle/>
          <a:p>
            <a:r>
              <a:rPr lang="en-US" dirty="0"/>
              <a:t>Why does the current Chinese leader want to party like it’s 1793?</a:t>
            </a:r>
            <a:endParaRPr lang="en-CA" dirty="0"/>
          </a:p>
        </p:txBody>
      </p:sp>
      <p:pic>
        <p:nvPicPr>
          <p:cNvPr id="16389" name="Picture 5" descr="Chinese_Dream_resized">
            <a:hlinkClick r:id="rId2"/>
          </p:cNvPr>
          <p:cNvPicPr>
            <a:picLocks noChangeAspect="1" noChangeArrowheads="1"/>
          </p:cNvPicPr>
          <p:nvPr/>
        </p:nvPicPr>
        <p:blipFill>
          <a:blip r:embed="rId3"/>
          <a:srcRect/>
          <a:stretch>
            <a:fillRect/>
          </a:stretch>
        </p:blipFill>
        <p:spPr bwMode="auto">
          <a:xfrm>
            <a:off x="5562600" y="2209800"/>
            <a:ext cx="3333750" cy="4389437"/>
          </a:xfrm>
          <a:prstGeom prst="rect">
            <a:avLst/>
          </a:prstGeom>
          <a:noFill/>
        </p:spPr>
      </p:pic>
      <p:pic>
        <p:nvPicPr>
          <p:cNvPr id="2" name="Picture 1">
            <a:extLst>
              <a:ext uri="{FF2B5EF4-FFF2-40B4-BE49-F238E27FC236}">
                <a16:creationId xmlns:a16="http://schemas.microsoft.com/office/drawing/2014/main" id="{917A8981-6FA4-4377-A644-8E7C287094B0}"/>
              </a:ext>
            </a:extLst>
          </p:cNvPr>
          <p:cNvPicPr>
            <a:picLocks noChangeAspect="1"/>
          </p:cNvPicPr>
          <p:nvPr/>
        </p:nvPicPr>
        <p:blipFill>
          <a:blip r:embed="rId4"/>
          <a:stretch>
            <a:fillRect/>
          </a:stretch>
        </p:blipFill>
        <p:spPr>
          <a:xfrm>
            <a:off x="910827" y="3200400"/>
            <a:ext cx="2033389" cy="2514600"/>
          </a:xfrm>
          <a:prstGeom prst="rect">
            <a:avLst/>
          </a:prstGeom>
        </p:spPr>
      </p:pic>
      <p:sp>
        <p:nvSpPr>
          <p:cNvPr id="3" name="TextBox 2">
            <a:extLst>
              <a:ext uri="{FF2B5EF4-FFF2-40B4-BE49-F238E27FC236}">
                <a16:creationId xmlns:a16="http://schemas.microsoft.com/office/drawing/2014/main" id="{159EDD07-34C1-4DE6-A10B-307220D9C0EB}"/>
              </a:ext>
            </a:extLst>
          </p:cNvPr>
          <p:cNvSpPr txBox="1"/>
          <p:nvPr/>
        </p:nvSpPr>
        <p:spPr>
          <a:xfrm>
            <a:off x="762000" y="5943600"/>
            <a:ext cx="2133600" cy="738664"/>
          </a:xfrm>
          <a:prstGeom prst="rect">
            <a:avLst/>
          </a:prstGeom>
          <a:noFill/>
        </p:spPr>
        <p:txBody>
          <a:bodyPr wrap="square" rtlCol="0">
            <a:spAutoFit/>
          </a:bodyPr>
          <a:lstStyle/>
          <a:p>
            <a:r>
              <a:rPr lang="en-CA" sz="1400" dirty="0"/>
              <a:t>China was a large, rich and powerful country in 1793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BDEBA-AF41-4DF7-95E4-F88CA414A0B3}"/>
              </a:ext>
            </a:extLst>
          </p:cNvPr>
          <p:cNvSpPr>
            <a:spLocks noGrp="1"/>
          </p:cNvSpPr>
          <p:nvPr>
            <p:ph type="ctrTitle"/>
          </p:nvPr>
        </p:nvSpPr>
        <p:spPr>
          <a:xfrm>
            <a:off x="1319348" y="1457823"/>
            <a:ext cx="6505303" cy="2540224"/>
          </a:xfrm>
        </p:spPr>
        <p:txBody>
          <a:bodyPr>
            <a:normAutofit/>
          </a:bodyPr>
          <a:lstStyle/>
          <a:p>
            <a:pPr algn="l">
              <a:lnSpc>
                <a:spcPct val="90000"/>
              </a:lnSpc>
            </a:pPr>
            <a:r>
              <a:rPr lang="en-CA" dirty="0"/>
              <a:t>So, how did China go from the power of 1793 to the humiliation of imperialism?</a:t>
            </a:r>
            <a:endParaRPr lang="en-CA"/>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2050" y="4136501"/>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t>Imperial Powers in China</a:t>
            </a:r>
            <a:endParaRPr lang="en-CA"/>
          </a:p>
        </p:txBody>
      </p:sp>
      <p:pic>
        <p:nvPicPr>
          <p:cNvPr id="14338" name="Picture 2"/>
          <p:cNvPicPr>
            <a:picLocks noGrp="1" noChangeAspect="1" noChangeArrowheads="1"/>
          </p:cNvPicPr>
          <p:nvPr>
            <p:ph idx="1"/>
          </p:nvPr>
        </p:nvPicPr>
        <p:blipFill>
          <a:blip r:embed="rId2"/>
          <a:srcRect/>
          <a:stretch>
            <a:fillRect/>
          </a:stretch>
        </p:blipFill>
        <p:spPr>
          <a:xfrm>
            <a:off x="1524000" y="1219200"/>
            <a:ext cx="5943600" cy="4906963"/>
          </a:xfrm>
        </p:spPr>
      </p:pic>
      <p:sp>
        <p:nvSpPr>
          <p:cNvPr id="14339" name="TextBox 3"/>
          <p:cNvSpPr txBox="1">
            <a:spLocks noChangeArrowheads="1"/>
          </p:cNvSpPr>
          <p:nvPr/>
        </p:nvSpPr>
        <p:spPr bwMode="auto">
          <a:xfrm>
            <a:off x="533400" y="6324600"/>
            <a:ext cx="7239000" cy="800100"/>
          </a:xfrm>
          <a:prstGeom prst="rect">
            <a:avLst/>
          </a:prstGeom>
          <a:noFill/>
          <a:ln w="9525">
            <a:noFill/>
            <a:miter lim="800000"/>
            <a:headEnd/>
            <a:tailEnd/>
          </a:ln>
        </p:spPr>
        <p:txBody>
          <a:bodyPr>
            <a:spAutoFit/>
          </a:bodyPr>
          <a:lstStyle/>
          <a:p>
            <a:pPr eaLnBrk="0" hangingPunct="0">
              <a:spcBef>
                <a:spcPct val="50000"/>
              </a:spcBef>
            </a:pPr>
            <a:r>
              <a:rPr lang="en-US" sz="1400">
                <a:latin typeface="Calibri" pitchFamily="34" charset="0"/>
              </a:rPr>
              <a:t>Elisabeth Gaynor Ellis and Anthony Esler, </a:t>
            </a:r>
            <a:r>
              <a:rPr lang="en-US" sz="1400" i="1">
                <a:latin typeface="Calibri" pitchFamily="34" charset="0"/>
              </a:rPr>
              <a:t>World History: Connections to Today – Teachers Edition </a:t>
            </a:r>
            <a:r>
              <a:rPr lang="en-US" sz="1400">
                <a:latin typeface="Calibri" pitchFamily="34" charset="0"/>
              </a:rPr>
              <a:t> (Upper Saddle River,  New Jersey: Prentice Hall, 2001), 638.</a:t>
            </a:r>
          </a:p>
          <a:p>
            <a:endParaRPr lang="en-CA">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E5983-9542-468C-8D22-BCC11A150B59}"/>
              </a:ext>
            </a:extLst>
          </p:cNvPr>
          <p:cNvSpPr>
            <a:spLocks noGrp="1"/>
          </p:cNvSpPr>
          <p:nvPr>
            <p:ph type="ctrTitle"/>
          </p:nvPr>
        </p:nvSpPr>
        <p:spPr>
          <a:xfrm>
            <a:off x="1319348" y="1457823"/>
            <a:ext cx="6505303" cy="2540224"/>
          </a:xfrm>
        </p:spPr>
        <p:txBody>
          <a:bodyPr>
            <a:normAutofit/>
          </a:bodyPr>
          <a:lstStyle/>
          <a:p>
            <a:pPr algn="l"/>
            <a:r>
              <a:rPr lang="en-CA" sz="5700"/>
              <a:t>Opium Wars</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2050" y="4136501"/>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7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60BC-C310-4C44-AD0D-01B2BFBE8BA7}"/>
              </a:ext>
            </a:extLst>
          </p:cNvPr>
          <p:cNvSpPr>
            <a:spLocks noGrp="1"/>
          </p:cNvSpPr>
          <p:nvPr>
            <p:ph type="title"/>
          </p:nvPr>
        </p:nvSpPr>
        <p:spPr>
          <a:xfrm>
            <a:off x="720075" y="978102"/>
            <a:ext cx="7941325" cy="1062644"/>
          </a:xfrm>
        </p:spPr>
        <p:txBody>
          <a:bodyPr anchor="b">
            <a:normAutofit/>
          </a:bodyPr>
          <a:lstStyle/>
          <a:p>
            <a:pPr algn="l"/>
            <a:r>
              <a:rPr lang="en-CA" dirty="0"/>
              <a:t>Tea and …</a:t>
            </a:r>
            <a:endParaRPr lang="en-CA"/>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A8E928D-EE21-4253-8213-F366FFA055E9}"/>
              </a:ext>
            </a:extLst>
          </p:cNvPr>
          <p:cNvPicPr>
            <a:picLocks noChangeAspect="1"/>
          </p:cNvPicPr>
          <p:nvPr/>
        </p:nvPicPr>
        <p:blipFill>
          <a:blip r:embed="rId2"/>
          <a:stretch>
            <a:fillRect/>
          </a:stretch>
        </p:blipFill>
        <p:spPr>
          <a:xfrm>
            <a:off x="835517" y="2811104"/>
            <a:ext cx="2524860" cy="1828346"/>
          </a:xfrm>
          <a:prstGeom prst="rect">
            <a:avLst/>
          </a:prstGeom>
        </p:spPr>
      </p:pic>
      <p:sp>
        <p:nvSpPr>
          <p:cNvPr id="3" name="Content Placeholder 2">
            <a:extLst>
              <a:ext uri="{FF2B5EF4-FFF2-40B4-BE49-F238E27FC236}">
                <a16:creationId xmlns:a16="http://schemas.microsoft.com/office/drawing/2014/main" id="{07F308BA-2A46-4FA0-9967-C90CBA6EFA49}"/>
              </a:ext>
            </a:extLst>
          </p:cNvPr>
          <p:cNvSpPr>
            <a:spLocks noGrp="1"/>
          </p:cNvSpPr>
          <p:nvPr>
            <p:ph idx="1"/>
          </p:nvPr>
        </p:nvSpPr>
        <p:spPr>
          <a:xfrm>
            <a:off x="3716515" y="2682433"/>
            <a:ext cx="4711627" cy="3215749"/>
          </a:xfrm>
        </p:spPr>
        <p:txBody>
          <a:bodyPr>
            <a:normAutofit/>
          </a:bodyPr>
          <a:lstStyle/>
          <a:p>
            <a:pPr>
              <a:lnSpc>
                <a:spcPct val="90000"/>
              </a:lnSpc>
            </a:pPr>
            <a:r>
              <a:rPr lang="en-CA" sz="1500"/>
              <a:t>By the 19th century, tea had become a central aspect of British life. The large scale importation of tea, sugar, and chocolate changed English diets; breakfast, for example, changed dramatically during this time period due to the influx of these goods.  According to Columbia University’s Asia for Educators, a website designed to serve faculty and students in world history, the average worker in London spent approximately 5% of their total household budget on tea. Comparatively few British goods entered Chinese ports, because, as we saw previously, the Chinese did not need European goods and were dismissive of them. This created a considerable trade imbalance; large amounts of silver were flowing out of British cities into China.</a:t>
            </a:r>
          </a:p>
          <a:p>
            <a:pPr marL="0" indent="0">
              <a:lnSpc>
                <a:spcPct val="90000"/>
              </a:lnSpc>
              <a:buNone/>
            </a:pPr>
            <a:endParaRPr lang="en-CA" sz="1500"/>
          </a:p>
        </p:txBody>
      </p:sp>
      <p:sp>
        <p:nvSpPr>
          <p:cNvPr id="5" name="TextBox 4">
            <a:extLst>
              <a:ext uri="{FF2B5EF4-FFF2-40B4-BE49-F238E27FC236}">
                <a16:creationId xmlns:a16="http://schemas.microsoft.com/office/drawing/2014/main" id="{26FDECA0-EC33-4E39-897F-E8184A34EE26}"/>
              </a:ext>
            </a:extLst>
          </p:cNvPr>
          <p:cNvSpPr txBox="1"/>
          <p:nvPr/>
        </p:nvSpPr>
        <p:spPr>
          <a:xfrm>
            <a:off x="228600" y="6248400"/>
            <a:ext cx="7162800" cy="523220"/>
          </a:xfrm>
          <a:prstGeom prst="rect">
            <a:avLst/>
          </a:prstGeom>
          <a:noFill/>
        </p:spPr>
        <p:txBody>
          <a:bodyPr wrap="square" rtlCol="0">
            <a:spAutoFit/>
          </a:bodyPr>
          <a:lstStyle/>
          <a:p>
            <a:r>
              <a:rPr lang="en-CA" sz="1400" dirty="0"/>
              <a:t>BBC, A History of the World, “Early Victorian Tea Set,” 2014, </a:t>
            </a:r>
            <a:r>
              <a:rPr lang="en-CA" sz="1400" dirty="0">
                <a:hlinkClick r:id="rId3"/>
              </a:rPr>
              <a:t>http://www.bbc.co.uk/ahistoryoftheworld/objects/FWYgWOCSSpKKuF3pctC6tA</a:t>
            </a:r>
            <a:endParaRPr lang="en-CA" sz="1400" dirty="0"/>
          </a:p>
        </p:txBody>
      </p:sp>
    </p:spTree>
    <p:extLst>
      <p:ext uri="{BB962C8B-B14F-4D97-AF65-F5344CB8AC3E}">
        <p14:creationId xmlns:p14="http://schemas.microsoft.com/office/powerpoint/2010/main" val="124834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AEB8E-A8AF-49ED-B904-26C32551A1FC}"/>
              </a:ext>
            </a:extLst>
          </p:cNvPr>
          <p:cNvSpPr>
            <a:spLocks noGrp="1"/>
          </p:cNvSpPr>
          <p:nvPr>
            <p:ph type="title"/>
          </p:nvPr>
        </p:nvSpPr>
        <p:spPr>
          <a:xfrm>
            <a:off x="442170" y="856180"/>
            <a:ext cx="3420438" cy="1128068"/>
          </a:xfrm>
        </p:spPr>
        <p:txBody>
          <a:bodyPr anchor="ctr">
            <a:normAutofit/>
          </a:bodyPr>
          <a:lstStyle/>
          <a:p>
            <a:r>
              <a:rPr lang="en-CA" sz="3500"/>
              <a:t>… Opium</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9BE471-9396-4DAE-823D-C29DFC5108C9}"/>
              </a:ext>
            </a:extLst>
          </p:cNvPr>
          <p:cNvSpPr>
            <a:spLocks noGrp="1"/>
          </p:cNvSpPr>
          <p:nvPr>
            <p:ph idx="1"/>
          </p:nvPr>
        </p:nvSpPr>
        <p:spPr>
          <a:xfrm>
            <a:off x="443039" y="2330505"/>
            <a:ext cx="3419569" cy="3979585"/>
          </a:xfrm>
        </p:spPr>
        <p:txBody>
          <a:bodyPr anchor="ctr">
            <a:normAutofit/>
          </a:bodyPr>
          <a:lstStyle/>
          <a:p>
            <a:r>
              <a:rPr lang="en-CA" sz="1700" dirty="0"/>
              <a:t>To address this trade imbalance, the East India Trading Company smuggled opium from British-controlled India to Chinese ports. Despite the fact that the Chinese Emperor banned the import of opium in 1799, the smuggling continued. By 1804, British trade of tea and opium was at a surplus. By 1838, millions of Chinese people were opium addicts.</a:t>
            </a:r>
          </a:p>
          <a:p>
            <a:endParaRPr lang="en-CA" sz="17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147B59-1467-4097-BD2E-69902B0DEF32}"/>
              </a:ext>
            </a:extLst>
          </p:cNvPr>
          <p:cNvPicPr>
            <a:picLocks noChangeAspect="1"/>
          </p:cNvPicPr>
          <p:nvPr/>
        </p:nvPicPr>
        <p:blipFill rotWithShape="1">
          <a:blip r:embed="rId2"/>
          <a:srcRect l="4999" r="2" b="2"/>
          <a:stretch/>
        </p:blipFill>
        <p:spPr>
          <a:xfrm>
            <a:off x="4483341" y="799352"/>
            <a:ext cx="4069057" cy="5259296"/>
          </a:xfrm>
          <a:prstGeom prst="rect">
            <a:avLst/>
          </a:prstGeom>
        </p:spPr>
      </p:pic>
      <p:sp>
        <p:nvSpPr>
          <p:cNvPr id="5" name="TextBox 4">
            <a:extLst>
              <a:ext uri="{FF2B5EF4-FFF2-40B4-BE49-F238E27FC236}">
                <a16:creationId xmlns:a16="http://schemas.microsoft.com/office/drawing/2014/main" id="{A9B9A623-F8D4-495A-86FB-ECEE746D5DD0}"/>
              </a:ext>
            </a:extLst>
          </p:cNvPr>
          <p:cNvSpPr txBox="1"/>
          <p:nvPr/>
        </p:nvSpPr>
        <p:spPr>
          <a:xfrm>
            <a:off x="266396" y="6400800"/>
            <a:ext cx="7201204" cy="600164"/>
          </a:xfrm>
          <a:prstGeom prst="rect">
            <a:avLst/>
          </a:prstGeom>
          <a:noFill/>
        </p:spPr>
        <p:txBody>
          <a:bodyPr wrap="square" rtlCol="0">
            <a:spAutoFit/>
          </a:bodyPr>
          <a:lstStyle/>
          <a:p>
            <a:r>
              <a:rPr lang="en-CA" sz="1100" dirty="0"/>
              <a:t>Royal Pharmaceutical Journal, “Pain Relief: Designing Better Opioids”, April 19, 2018, </a:t>
            </a:r>
            <a:r>
              <a:rPr lang="en-CA" sz="1100" dirty="0">
                <a:hlinkClick r:id="rId3"/>
              </a:rPr>
              <a:t>https://www.pharmaceutical-journal.com/news-and-analysis/features/pain-relief-designing-better-opioids/20204708.article?firstPass=false</a:t>
            </a:r>
            <a:endParaRPr lang="en-CA" sz="1100" dirty="0"/>
          </a:p>
        </p:txBody>
      </p:sp>
    </p:spTree>
    <p:extLst>
      <p:ext uri="{BB962C8B-B14F-4D97-AF65-F5344CB8AC3E}">
        <p14:creationId xmlns:p14="http://schemas.microsoft.com/office/powerpoint/2010/main" val="345843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9FA1-267E-4436-BFF1-C03864CE8236}"/>
              </a:ext>
            </a:extLst>
          </p:cNvPr>
          <p:cNvSpPr>
            <a:spLocks noGrp="1"/>
          </p:cNvSpPr>
          <p:nvPr>
            <p:ph type="title"/>
          </p:nvPr>
        </p:nvSpPr>
        <p:spPr/>
        <p:txBody>
          <a:bodyPr/>
          <a:lstStyle/>
          <a:p>
            <a:r>
              <a:rPr lang="en-CA" dirty="0"/>
              <a:t>Opium Processed in India</a:t>
            </a:r>
          </a:p>
        </p:txBody>
      </p:sp>
      <p:pic>
        <p:nvPicPr>
          <p:cNvPr id="1026" name="Picture 2">
            <a:extLst>
              <a:ext uri="{FF2B5EF4-FFF2-40B4-BE49-F238E27FC236}">
                <a16:creationId xmlns:a16="http://schemas.microsoft.com/office/drawing/2014/main" id="{804639BA-C291-4F3D-967D-2C9A33ED97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767" y="1447800"/>
            <a:ext cx="3810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927123-034B-40EB-A6AE-9B863E728A64}"/>
              </a:ext>
            </a:extLst>
          </p:cNvPr>
          <p:cNvPicPr>
            <a:picLocks noChangeAspect="1"/>
          </p:cNvPicPr>
          <p:nvPr/>
        </p:nvPicPr>
        <p:blipFill>
          <a:blip r:embed="rId3"/>
          <a:stretch>
            <a:fillRect/>
          </a:stretch>
        </p:blipFill>
        <p:spPr>
          <a:xfrm>
            <a:off x="4918883" y="1828800"/>
            <a:ext cx="2990850" cy="2495550"/>
          </a:xfrm>
          <a:prstGeom prst="rect">
            <a:avLst/>
          </a:prstGeom>
        </p:spPr>
      </p:pic>
      <p:sp>
        <p:nvSpPr>
          <p:cNvPr id="5" name="TextBox 4">
            <a:extLst>
              <a:ext uri="{FF2B5EF4-FFF2-40B4-BE49-F238E27FC236}">
                <a16:creationId xmlns:a16="http://schemas.microsoft.com/office/drawing/2014/main" id="{D3C19CB1-0494-4C0B-A7B6-FE103D304666}"/>
              </a:ext>
            </a:extLst>
          </p:cNvPr>
          <p:cNvSpPr txBox="1"/>
          <p:nvPr/>
        </p:nvSpPr>
        <p:spPr>
          <a:xfrm>
            <a:off x="914400" y="5558377"/>
            <a:ext cx="7543800" cy="523220"/>
          </a:xfrm>
          <a:prstGeom prst="rect">
            <a:avLst/>
          </a:prstGeom>
          <a:noFill/>
        </p:spPr>
        <p:txBody>
          <a:bodyPr wrap="square" rtlCol="0">
            <a:spAutoFit/>
          </a:bodyPr>
          <a:lstStyle/>
          <a:p>
            <a:r>
              <a:rPr lang="en-CA" sz="1400" dirty="0"/>
              <a:t>"The Indo-Chinese Opium Trade: Notes at an Opium Factory at Patna."</a:t>
            </a:r>
            <a:br>
              <a:rPr lang="en-CA" sz="1400" dirty="0"/>
            </a:br>
            <a:r>
              <a:rPr lang="en-CA" sz="1400" dirty="0"/>
              <a:t>Source: drawings by Lieut.-Colonel Walter S. </a:t>
            </a:r>
            <a:r>
              <a:rPr lang="en-CA" sz="1400" dirty="0" err="1"/>
              <a:t>Sherwill</a:t>
            </a:r>
            <a:r>
              <a:rPr lang="en-CA" sz="1400" dirty="0"/>
              <a:t>, </a:t>
            </a:r>
            <a:r>
              <a:rPr lang="en-CA" sz="1400" i="1" dirty="0"/>
              <a:t>The Graphic</a:t>
            </a:r>
            <a:r>
              <a:rPr lang="en-CA" sz="1400" dirty="0"/>
              <a:t>, 24 June 1882, p. 640.</a:t>
            </a:r>
          </a:p>
        </p:txBody>
      </p:sp>
      <p:sp>
        <p:nvSpPr>
          <p:cNvPr id="6" name="TextBox 5">
            <a:extLst>
              <a:ext uri="{FF2B5EF4-FFF2-40B4-BE49-F238E27FC236}">
                <a16:creationId xmlns:a16="http://schemas.microsoft.com/office/drawing/2014/main" id="{E0BBC0D5-1D67-470D-B830-DB385298FCA2}"/>
              </a:ext>
            </a:extLst>
          </p:cNvPr>
          <p:cNvSpPr txBox="1"/>
          <p:nvPr/>
        </p:nvSpPr>
        <p:spPr>
          <a:xfrm>
            <a:off x="228600" y="6324600"/>
            <a:ext cx="7543800" cy="523220"/>
          </a:xfrm>
          <a:prstGeom prst="rect">
            <a:avLst/>
          </a:prstGeom>
          <a:noFill/>
        </p:spPr>
        <p:txBody>
          <a:bodyPr wrap="square" rtlCol="0">
            <a:spAutoFit/>
          </a:bodyPr>
          <a:lstStyle/>
          <a:p>
            <a:r>
              <a:rPr lang="en-CA" sz="1400" dirty="0"/>
              <a:t>University of Victoria, “Chinatown: Opium,” Nd., Accessed May 8, 2020, </a:t>
            </a:r>
            <a:r>
              <a:rPr lang="en-CA" sz="1400" dirty="0">
                <a:hlinkClick r:id="rId4"/>
              </a:rPr>
              <a:t>https://web.uvic.ca/vv/student/chinatown/opium/p1.htm</a:t>
            </a:r>
            <a:endParaRPr lang="en-CA" sz="1400" dirty="0"/>
          </a:p>
        </p:txBody>
      </p:sp>
      <p:sp>
        <p:nvSpPr>
          <p:cNvPr id="7" name="TextBox 6">
            <a:extLst>
              <a:ext uri="{FF2B5EF4-FFF2-40B4-BE49-F238E27FC236}">
                <a16:creationId xmlns:a16="http://schemas.microsoft.com/office/drawing/2014/main" id="{30DC2131-6DB3-4ED8-9203-6187161A1DAA}"/>
              </a:ext>
            </a:extLst>
          </p:cNvPr>
          <p:cNvSpPr txBox="1"/>
          <p:nvPr/>
        </p:nvSpPr>
        <p:spPr>
          <a:xfrm>
            <a:off x="1066800" y="5034974"/>
            <a:ext cx="2590800" cy="369332"/>
          </a:xfrm>
          <a:prstGeom prst="rect">
            <a:avLst/>
          </a:prstGeom>
          <a:noFill/>
        </p:spPr>
        <p:txBody>
          <a:bodyPr wrap="square" rtlCol="0">
            <a:spAutoFit/>
          </a:bodyPr>
          <a:lstStyle/>
          <a:p>
            <a:r>
              <a:rPr lang="en-CA" dirty="0"/>
              <a:t>The Drying Room</a:t>
            </a:r>
          </a:p>
        </p:txBody>
      </p:sp>
      <p:sp>
        <p:nvSpPr>
          <p:cNvPr id="8" name="TextBox 7">
            <a:extLst>
              <a:ext uri="{FF2B5EF4-FFF2-40B4-BE49-F238E27FC236}">
                <a16:creationId xmlns:a16="http://schemas.microsoft.com/office/drawing/2014/main" id="{272EA94D-1756-4456-BFDF-2B07976370E9}"/>
              </a:ext>
            </a:extLst>
          </p:cNvPr>
          <p:cNvSpPr txBox="1"/>
          <p:nvPr/>
        </p:nvSpPr>
        <p:spPr>
          <a:xfrm>
            <a:off x="5334000" y="4387365"/>
            <a:ext cx="2438400" cy="369332"/>
          </a:xfrm>
          <a:prstGeom prst="rect">
            <a:avLst/>
          </a:prstGeom>
          <a:noFill/>
        </p:spPr>
        <p:txBody>
          <a:bodyPr wrap="square" rtlCol="0">
            <a:spAutoFit/>
          </a:bodyPr>
          <a:lstStyle/>
          <a:p>
            <a:r>
              <a:rPr lang="en-CA" dirty="0"/>
              <a:t>The Stacking Room</a:t>
            </a:r>
          </a:p>
        </p:txBody>
      </p:sp>
    </p:spTree>
    <p:extLst>
      <p:ext uri="{BB962C8B-B14F-4D97-AF65-F5344CB8AC3E}">
        <p14:creationId xmlns:p14="http://schemas.microsoft.com/office/powerpoint/2010/main" val="406756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4B2-51C6-43BB-B067-C3C166D3D769}"/>
              </a:ext>
            </a:extLst>
          </p:cNvPr>
          <p:cNvSpPr>
            <a:spLocks noGrp="1"/>
          </p:cNvSpPr>
          <p:nvPr>
            <p:ph type="title"/>
          </p:nvPr>
        </p:nvSpPr>
        <p:spPr/>
        <p:txBody>
          <a:bodyPr/>
          <a:lstStyle/>
          <a:p>
            <a:r>
              <a:rPr lang="en-CA" b="1" dirty="0"/>
              <a:t>Lin </a:t>
            </a:r>
            <a:r>
              <a:rPr lang="en-CA" b="1" dirty="0" err="1"/>
              <a:t>Zexu</a:t>
            </a:r>
            <a:r>
              <a:rPr lang="en-CA" b="1" dirty="0"/>
              <a:t> Letter to Queen Victoria</a:t>
            </a:r>
            <a:br>
              <a:rPr lang="en-CA" dirty="0"/>
            </a:br>
            <a:endParaRPr lang="en-CA" dirty="0"/>
          </a:p>
        </p:txBody>
      </p:sp>
      <p:sp>
        <p:nvSpPr>
          <p:cNvPr id="3" name="Content Placeholder 2">
            <a:extLst>
              <a:ext uri="{FF2B5EF4-FFF2-40B4-BE49-F238E27FC236}">
                <a16:creationId xmlns:a16="http://schemas.microsoft.com/office/drawing/2014/main" id="{3F082EF1-7D43-4D58-BBB6-91E18C8EE8A7}"/>
              </a:ext>
            </a:extLst>
          </p:cNvPr>
          <p:cNvSpPr>
            <a:spLocks noGrp="1"/>
          </p:cNvSpPr>
          <p:nvPr>
            <p:ph idx="1"/>
          </p:nvPr>
        </p:nvSpPr>
        <p:spPr/>
        <p:txBody>
          <a:bodyPr/>
          <a:lstStyle/>
          <a:p>
            <a:pPr marL="0" indent="0">
              <a:buNone/>
            </a:pPr>
            <a:r>
              <a:rPr lang="en-CA" sz="2000" dirty="0"/>
              <a:t>In 1838, Lin </a:t>
            </a:r>
            <a:r>
              <a:rPr lang="en-CA" sz="2000" dirty="0" err="1"/>
              <a:t>Zexu</a:t>
            </a:r>
            <a:r>
              <a:rPr lang="en-CA" sz="2000" dirty="0"/>
              <a:t>, the Governor-General of Hunan and Hubei, was commissioned by the central government in Beijing to try to deal with the problem.  Below is a short excerpt of a letter he wrote to Queen Victoria.  </a:t>
            </a:r>
          </a:p>
          <a:p>
            <a:pPr marL="0" indent="0">
              <a:buNone/>
            </a:pPr>
            <a:r>
              <a:rPr lang="en-CA" sz="2000" i="1" dirty="0"/>
              <a:t>	I am told that in your own country opium smoking is forbidden under severe penalties. This means that you are aware of how harmful it is.  . . .  So long as you do not take it yourselves, but continue to make it and tempt the people of China to buy it, you will be showing yourselves careful of your own lives, but careless of the lives of other people, indifferent in your greed for gain to the harm you do to others; such conduct is repugnant to human feeling and at variance with the Way of Heaven. . . . . </a:t>
            </a:r>
            <a:endParaRPr lang="en-CA" sz="2000" dirty="0"/>
          </a:p>
          <a:p>
            <a:pPr marL="0" indent="0">
              <a:buNone/>
            </a:pPr>
            <a:r>
              <a:rPr lang="en-CA" sz="2000" i="1" dirty="0"/>
              <a:t>On receiving this, Your Majesty will be so good as to report to me immediately on the steps that have been taken at each of your ports.</a:t>
            </a:r>
            <a:endParaRPr lang="en-CA" sz="2000" dirty="0"/>
          </a:p>
          <a:p>
            <a:pPr marL="0" indent="0">
              <a:buNone/>
            </a:pPr>
            <a:endParaRPr lang="en-CA" sz="2000" dirty="0"/>
          </a:p>
          <a:p>
            <a:pPr marL="0" indent="0">
              <a:buNone/>
            </a:pPr>
            <a:endParaRPr lang="en-CA" dirty="0"/>
          </a:p>
        </p:txBody>
      </p:sp>
      <p:sp>
        <p:nvSpPr>
          <p:cNvPr id="4" name="TextBox 3">
            <a:extLst>
              <a:ext uri="{FF2B5EF4-FFF2-40B4-BE49-F238E27FC236}">
                <a16:creationId xmlns:a16="http://schemas.microsoft.com/office/drawing/2014/main" id="{883A6960-7B82-437B-9F37-605BC0EDD131}"/>
              </a:ext>
            </a:extLst>
          </p:cNvPr>
          <p:cNvSpPr txBox="1"/>
          <p:nvPr/>
        </p:nvSpPr>
        <p:spPr>
          <a:xfrm>
            <a:off x="4114800" y="2972937"/>
            <a:ext cx="914400" cy="914400"/>
          </a:xfrm>
          <a:prstGeom prst="rect">
            <a:avLst/>
          </a:prstGeom>
          <a:noFill/>
        </p:spPr>
        <p:txBody>
          <a:bodyPr wrap="square" rtlCol="0">
            <a:spAutoFit/>
          </a:bodyPr>
          <a:lstStyle/>
          <a:p>
            <a:endParaRPr lang="en-CA" dirty="0"/>
          </a:p>
        </p:txBody>
      </p:sp>
      <p:sp>
        <p:nvSpPr>
          <p:cNvPr id="5" name="TextBox 4">
            <a:extLst>
              <a:ext uri="{FF2B5EF4-FFF2-40B4-BE49-F238E27FC236}">
                <a16:creationId xmlns:a16="http://schemas.microsoft.com/office/drawing/2014/main" id="{9F60E5D9-098E-4812-A03B-64A817D6042B}"/>
              </a:ext>
            </a:extLst>
          </p:cNvPr>
          <p:cNvSpPr txBox="1"/>
          <p:nvPr/>
        </p:nvSpPr>
        <p:spPr>
          <a:xfrm>
            <a:off x="838200" y="6214030"/>
            <a:ext cx="7315200" cy="523220"/>
          </a:xfrm>
          <a:prstGeom prst="rect">
            <a:avLst/>
          </a:prstGeom>
          <a:noFill/>
        </p:spPr>
        <p:txBody>
          <a:bodyPr wrap="square" rtlCol="0">
            <a:spAutoFit/>
          </a:bodyPr>
          <a:lstStyle/>
          <a:p>
            <a:pPr marL="0" indent="0">
              <a:buNone/>
            </a:pPr>
            <a:r>
              <a:rPr lang="en-CA" sz="1400" b="1" dirty="0"/>
              <a:t>Source</a:t>
            </a:r>
            <a:r>
              <a:rPr lang="en-CA" sz="1400" dirty="0"/>
              <a:t>: Victorian Web, Commissioner Lin Ze-</a:t>
            </a:r>
            <a:r>
              <a:rPr lang="en-CA" sz="1400" dirty="0" err="1"/>
              <a:t>xu's</a:t>
            </a:r>
            <a:r>
              <a:rPr lang="en-CA" sz="1400" dirty="0"/>
              <a:t> Letter to Queen Victoria. 2006.</a:t>
            </a:r>
            <a:r>
              <a:rPr lang="en-CA" sz="1400" b="1" dirty="0"/>
              <a:t>  </a:t>
            </a:r>
            <a:r>
              <a:rPr lang="en-CA" sz="1400" b="1" u="sng" dirty="0">
                <a:hlinkClick r:id="rId2"/>
              </a:rPr>
              <a:t>http://www.victorianweb.org/history/empire/opiumwars/lin.html</a:t>
            </a:r>
            <a:r>
              <a:rPr lang="en-CA" sz="1400" b="1" dirty="0"/>
              <a:t> (Jan. 27, 2016)</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76F707F2-C4C6-422F-AC68-3EC4B6A2BD6E}"/>
                  </a:ext>
                </a:extLst>
              </p14:cNvPr>
              <p14:cNvContentPartPr/>
              <p14:nvPr/>
            </p14:nvContentPartPr>
            <p14:xfrm>
              <a:off x="6436990" y="3201772"/>
              <a:ext cx="309960" cy="19080"/>
            </p14:xfrm>
          </p:contentPart>
        </mc:Choice>
        <mc:Fallback>
          <p:pic>
            <p:nvPicPr>
              <p:cNvPr id="6" name="Ink 5">
                <a:extLst>
                  <a:ext uri="{FF2B5EF4-FFF2-40B4-BE49-F238E27FC236}">
                    <a16:creationId xmlns:a16="http://schemas.microsoft.com/office/drawing/2014/main" id="{76F707F2-C4C6-422F-AC68-3EC4B6A2BD6E}"/>
                  </a:ext>
                </a:extLst>
              </p:cNvPr>
              <p:cNvPicPr/>
              <p:nvPr/>
            </p:nvPicPr>
            <p:blipFill>
              <a:blip r:embed="rId4"/>
              <a:stretch>
                <a:fillRect/>
              </a:stretch>
            </p:blipFill>
            <p:spPr>
              <a:xfrm>
                <a:off x="6419350" y="3184132"/>
                <a:ext cx="345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F81FA668-9C23-49A9-935F-3D64DD92FEC1}"/>
                  </a:ext>
                </a:extLst>
              </p14:cNvPr>
              <p14:cNvContentPartPr/>
              <p14:nvPr/>
            </p14:nvContentPartPr>
            <p14:xfrm>
              <a:off x="391150" y="3543412"/>
              <a:ext cx="500400" cy="2048400"/>
            </p14:xfrm>
          </p:contentPart>
        </mc:Choice>
        <mc:Fallback>
          <p:pic>
            <p:nvPicPr>
              <p:cNvPr id="7" name="Ink 6">
                <a:extLst>
                  <a:ext uri="{FF2B5EF4-FFF2-40B4-BE49-F238E27FC236}">
                    <a16:creationId xmlns:a16="http://schemas.microsoft.com/office/drawing/2014/main" id="{F81FA668-9C23-49A9-935F-3D64DD92FEC1}"/>
                  </a:ext>
                </a:extLst>
              </p:cNvPr>
              <p:cNvPicPr/>
              <p:nvPr/>
            </p:nvPicPr>
            <p:blipFill>
              <a:blip r:embed="rId6"/>
              <a:stretch>
                <a:fillRect/>
              </a:stretch>
            </p:blipFill>
            <p:spPr>
              <a:xfrm>
                <a:off x="373150" y="3525772"/>
                <a:ext cx="536040" cy="208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646BD140-7D84-48A6-8841-ADBD252049C7}"/>
                  </a:ext>
                </a:extLst>
              </p14:cNvPr>
              <p14:cNvContentPartPr/>
              <p14:nvPr/>
            </p14:nvContentPartPr>
            <p14:xfrm>
              <a:off x="40510" y="3799012"/>
              <a:ext cx="383040" cy="450000"/>
            </p14:xfrm>
          </p:contentPart>
        </mc:Choice>
        <mc:Fallback>
          <p:pic>
            <p:nvPicPr>
              <p:cNvPr id="8" name="Ink 7">
                <a:extLst>
                  <a:ext uri="{FF2B5EF4-FFF2-40B4-BE49-F238E27FC236}">
                    <a16:creationId xmlns:a16="http://schemas.microsoft.com/office/drawing/2014/main" id="{646BD140-7D84-48A6-8841-ADBD252049C7}"/>
                  </a:ext>
                </a:extLst>
              </p:cNvPr>
              <p:cNvPicPr/>
              <p:nvPr/>
            </p:nvPicPr>
            <p:blipFill>
              <a:blip r:embed="rId8"/>
              <a:stretch>
                <a:fillRect/>
              </a:stretch>
            </p:blipFill>
            <p:spPr>
              <a:xfrm>
                <a:off x="22510" y="3781012"/>
                <a:ext cx="41868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EAF0A8FB-EE4A-466D-8C68-A0F9BB18C979}"/>
                  </a:ext>
                </a:extLst>
              </p14:cNvPr>
              <p14:cNvContentPartPr/>
              <p14:nvPr/>
            </p14:nvContentPartPr>
            <p14:xfrm>
              <a:off x="7410790" y="4116532"/>
              <a:ext cx="127440" cy="28080"/>
            </p14:xfrm>
          </p:contentPart>
        </mc:Choice>
        <mc:Fallback>
          <p:pic>
            <p:nvPicPr>
              <p:cNvPr id="9" name="Ink 8">
                <a:extLst>
                  <a:ext uri="{FF2B5EF4-FFF2-40B4-BE49-F238E27FC236}">
                    <a16:creationId xmlns:a16="http://schemas.microsoft.com/office/drawing/2014/main" id="{EAF0A8FB-EE4A-466D-8C68-A0F9BB18C979}"/>
                  </a:ext>
                </a:extLst>
              </p:cNvPr>
              <p:cNvPicPr/>
              <p:nvPr/>
            </p:nvPicPr>
            <p:blipFill>
              <a:blip r:embed="rId10"/>
              <a:stretch>
                <a:fillRect/>
              </a:stretch>
            </p:blipFill>
            <p:spPr>
              <a:xfrm>
                <a:off x="7392790" y="4098892"/>
                <a:ext cx="163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4ACF025B-24A6-4D23-8945-D07963BBF1BF}"/>
                  </a:ext>
                </a:extLst>
              </p14:cNvPr>
              <p14:cNvContentPartPr/>
              <p14:nvPr/>
            </p14:nvContentPartPr>
            <p14:xfrm>
              <a:off x="2761030" y="4753372"/>
              <a:ext cx="1300320" cy="18720"/>
            </p14:xfrm>
          </p:contentPart>
        </mc:Choice>
        <mc:Fallback>
          <p:pic>
            <p:nvPicPr>
              <p:cNvPr id="10" name="Ink 9">
                <a:extLst>
                  <a:ext uri="{FF2B5EF4-FFF2-40B4-BE49-F238E27FC236}">
                    <a16:creationId xmlns:a16="http://schemas.microsoft.com/office/drawing/2014/main" id="{4ACF025B-24A6-4D23-8945-D07963BBF1BF}"/>
                  </a:ext>
                </a:extLst>
              </p:cNvPr>
              <p:cNvPicPr/>
              <p:nvPr/>
            </p:nvPicPr>
            <p:blipFill>
              <a:blip r:embed="rId12"/>
              <a:stretch>
                <a:fillRect/>
              </a:stretch>
            </p:blipFill>
            <p:spPr>
              <a:xfrm>
                <a:off x="2743030" y="4735732"/>
                <a:ext cx="1335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421BA89-E2A1-4E37-89D0-D134EF9DF68E}"/>
                  </a:ext>
                </a:extLst>
              </p14:cNvPr>
              <p14:cNvContentPartPr/>
              <p14:nvPr/>
            </p14:nvContentPartPr>
            <p14:xfrm>
              <a:off x="5854510" y="5463292"/>
              <a:ext cx="153360" cy="18720"/>
            </p14:xfrm>
          </p:contentPart>
        </mc:Choice>
        <mc:Fallback>
          <p:pic>
            <p:nvPicPr>
              <p:cNvPr id="11" name="Ink 10">
                <a:extLst>
                  <a:ext uri="{FF2B5EF4-FFF2-40B4-BE49-F238E27FC236}">
                    <a16:creationId xmlns:a16="http://schemas.microsoft.com/office/drawing/2014/main" id="{7421BA89-E2A1-4E37-89D0-D134EF9DF68E}"/>
                  </a:ext>
                </a:extLst>
              </p:cNvPr>
              <p:cNvPicPr/>
              <p:nvPr/>
            </p:nvPicPr>
            <p:blipFill>
              <a:blip r:embed="rId14"/>
              <a:stretch>
                <a:fillRect/>
              </a:stretch>
            </p:blipFill>
            <p:spPr>
              <a:xfrm>
                <a:off x="5836870" y="5445652"/>
                <a:ext cx="189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E972F387-37A7-4974-BD69-B9E5AB27575F}"/>
                  </a:ext>
                </a:extLst>
              </p14:cNvPr>
              <p14:cNvContentPartPr/>
              <p14:nvPr/>
            </p14:nvContentPartPr>
            <p14:xfrm>
              <a:off x="1350550" y="5513332"/>
              <a:ext cx="389520" cy="14760"/>
            </p14:xfrm>
          </p:contentPart>
        </mc:Choice>
        <mc:Fallback>
          <p:pic>
            <p:nvPicPr>
              <p:cNvPr id="12" name="Ink 11">
                <a:extLst>
                  <a:ext uri="{FF2B5EF4-FFF2-40B4-BE49-F238E27FC236}">
                    <a16:creationId xmlns:a16="http://schemas.microsoft.com/office/drawing/2014/main" id="{E972F387-37A7-4974-BD69-B9E5AB27575F}"/>
                  </a:ext>
                </a:extLst>
              </p:cNvPr>
              <p:cNvPicPr/>
              <p:nvPr/>
            </p:nvPicPr>
            <p:blipFill>
              <a:blip r:embed="rId16"/>
              <a:stretch>
                <a:fillRect/>
              </a:stretch>
            </p:blipFill>
            <p:spPr>
              <a:xfrm>
                <a:off x="1332910" y="5495332"/>
                <a:ext cx="425160" cy="50400"/>
              </a:xfrm>
              <a:prstGeom prst="rect">
                <a:avLst/>
              </a:prstGeom>
            </p:spPr>
          </p:pic>
        </mc:Fallback>
      </mc:AlternateContent>
    </p:spTree>
    <p:extLst>
      <p:ext uri="{BB962C8B-B14F-4D97-AF65-F5344CB8AC3E}">
        <p14:creationId xmlns:p14="http://schemas.microsoft.com/office/powerpoint/2010/main" val="94464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1479</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PalatinoLinotype-Bold</vt:lpstr>
      <vt:lpstr>PalatinoLinotype-Roman</vt:lpstr>
      <vt:lpstr>Office Theme</vt:lpstr>
      <vt:lpstr>China and Imperialism:  Day 2:  Perspectives on the Opium Wars </vt:lpstr>
      <vt:lpstr>Good Old Times?</vt:lpstr>
      <vt:lpstr>So, how did China go from the power of 1793 to the humiliation of imperialism?</vt:lpstr>
      <vt:lpstr>Imperial Powers in China</vt:lpstr>
      <vt:lpstr>Opium Wars</vt:lpstr>
      <vt:lpstr>Tea and …</vt:lpstr>
      <vt:lpstr>… Opium</vt:lpstr>
      <vt:lpstr>Opium Processed in India</vt:lpstr>
      <vt:lpstr>Lin Zexu Letter to Queen Victoria </vt:lpstr>
      <vt:lpstr>What were his motivations and rationale for writing the letter? </vt:lpstr>
      <vt:lpstr>Opium Imports to China</vt:lpstr>
      <vt:lpstr>War Began in 1839</vt:lpstr>
      <vt:lpstr>War Ended in 1842</vt:lpstr>
      <vt:lpstr>PowerPoint Presentation</vt:lpstr>
      <vt:lpstr>Treaty Questions</vt:lpstr>
      <vt:lpstr>Foreshadowing?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and Imperialism:  Day 2:  Perspectives on the Opium Wars </dc:title>
  <dc:creator>Risa Gluskin</dc:creator>
  <cp:lastModifiedBy>Risa Gluskin</cp:lastModifiedBy>
  <cp:revision>4</cp:revision>
  <dcterms:created xsi:type="dcterms:W3CDTF">2020-05-07T15:08:23Z</dcterms:created>
  <dcterms:modified xsi:type="dcterms:W3CDTF">2020-05-12T19:34:06Z</dcterms:modified>
</cp:coreProperties>
</file>