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85" r:id="rId4"/>
    <p:sldId id="288" r:id="rId5"/>
    <p:sldId id="286" r:id="rId6"/>
    <p:sldId id="283" r:id="rId7"/>
    <p:sldId id="284" r:id="rId8"/>
    <p:sldId id="287" r:id="rId9"/>
    <p:sldId id="257"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23" y="39"/>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1T12:51:22.840"/>
    </inkml:context>
    <inkml:brush xml:id="br0">
      <inkml:brushProperty name="width" value="0.1" units="cm"/>
      <inkml:brushProperty name="height" value="0.1" units="cm"/>
      <inkml:brushProperty name="color" value="#33CCFF"/>
      <inkml:brushProperty name="ignorePressure" value="1"/>
    </inkml:brush>
  </inkml:definitions>
  <inkml:trace contextRef="#ctx0" brushRef="#br0">1 13,'15'0,"0"1,0 0,0 1,5 2,-6-2,-1 0,1-1,1 0,-4-1,-1 0,1 1,-1 1,1 0,7 2,5 3,0-2,0 0,22 0,29 6,-47-7,0-1,1-1,-1-2,13-1,1 0,18 2,-12 5,-27-3,0-1,6 0,94 4,13 0,-96-6,5-1,0 2,23 4,-43-2,35 5,0-3,26-1,277-4,-330-2,1-1,23-5,-24 3,0 1,28 0,-38 3,0 0,14-5,-7 2,-18 3,0-2,-1 1,1-1,-1 0,5-3,-5 2,0 0,0 1,0 1,1-1,-1 1,2 0,26 0,-1 1,9 2,-12 0,0-2,-1-1,5-1,9-2,0 2,0 3,9 1,20 1,-22-1,-4-1,12-2,-12-3,-26 1,0 2,5 1,32 1,-3 1,-1-3,25-5,-34 3,28 0,22-1,-27 1,37 3,-83 1,-10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1T12:51:26.869"/>
    </inkml:context>
    <inkml:brush xml:id="br0">
      <inkml:brushProperty name="width" value="0.1" units="cm"/>
      <inkml:brushProperty name="height" value="0.1" units="cm"/>
      <inkml:brushProperty name="color" value="#33CCFF"/>
      <inkml:brushProperty name="ignorePressure" value="1"/>
    </inkml:brush>
  </inkml:definitions>
  <inkml:trace contextRef="#ctx0" brushRef="#br0">1 39,'7'0,"1"1,-1 0,0 0,3 2,27 3,22-6,49-6,-53 2,0 2,18 3,361 10,-406-10,21 4,18 1,377-4,-226-4,557 2,-732-1,0-2,18-4,-10-6,-38 9,1 1,-1 0,14-1,99 2,-72 3,0-3,3-2,58-7,102 4,141 7,-345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1T12:52:09.519"/>
    </inkml:context>
    <inkml:brush xml:id="br0">
      <inkml:brushProperty name="width" value="0.1" units="cm"/>
      <inkml:brushProperty name="height" value="0.1" units="cm"/>
      <inkml:brushProperty name="color" value="#33CCFF"/>
      <inkml:brushProperty name="ignorePressure" value="1"/>
    </inkml:brush>
  </inkml:definitions>
  <inkml:trace contextRef="#ctx0" brushRef="#br0">1 72,'1310'0,"-1275"-1,18-4,-15 1,7 1,-43 3,19 1,-1-2,0 0,0-2,0 0,13-4,-10 0,-1 2,1 0,0 2,0 1,0 0,8 2,-16 0,1 0,-1-2,0 1,0-2,11-3,-8 1,-1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1T12:52:32.382"/>
    </inkml:context>
    <inkml:brush xml:id="br0">
      <inkml:brushProperty name="width" value="0.1" units="cm"/>
      <inkml:brushProperty name="height" value="0.1" units="cm"/>
      <inkml:brushProperty name="color" value="#33CCFF"/>
      <inkml:brushProperty name="ignorePressure" value="1"/>
    </inkml:brush>
  </inkml:definitions>
  <inkml:trace contextRef="#ctx0" brushRef="#br0">1 39,'54'1,"-17"0,0-1,0-2,0-2,3-2,-10 0,0 2,0 1,1 1,5 1,-22 1,0-1,0-1,1-1,0 1,0 0,9 0,214 3,-227 0,1 0,-1 1,0 0,0 0,2 2,-1 0,0-1,0-1,0 0,11 1,-12-3,6 0,0 0,0 2,12 2,-1 0,1-1,-1-2,1-1,10-2,20 1,558 1,-602 1,0 0,12 3,-11-1,0-1,10 0,20-2,-17-1,0 1,-1 2,28 4,-34-2,0-2,0-1,10 0,-8-1,0 1,18 3,-4 1,1-3,-1-1,23-2,7-1,-30 1,16-4,-18 1,23 1,289 4,-332-2,0-1,13-2,-12 1,0 1,5 0,39-4,-39 3,0 1,1 1,514 1,-506-1,22-4,-21 1,17 1,24 3,0 1,66-9,-61 2,0 4,12 4,4-1,-37 0,-7 0,19-3,3-10,138 11,-109 2,-83-1,-1 1,1 1,-1 0,0 2,7 1,-13-1,3 1,-1-1,1-1,0 0,-1-1,1 0,7-1,-17 0,0-1,0 1,1 0,-1 0,0 0,0 1,0 0,-1-1,1 2,0-1,1 1,0 0,0 0,0 0,0-1,0 0,0 0,4 0,9 1,1-1,0-1,-1-1,16-2,13 0,47 3,92-2,-149-3,21-5,-29 4,1 1,29-1,1053 6,-1098 0,1 1,14 2,-14-1,0-1,13 0,346-2,-366 0,0 1,0 1,0-1,0 1,0 1,2 0,-1 0,0 0,0-1,0 0,0 0,2-1,3 0,4-1,-1 2,14 2,-8 0,-1-2,1-1,0-1,14-2,-7 1,1 1,2 1,41 12,-19-7,-31-2,21-1,256-2,-141-2,-144 0,1 0,10-4,-9 3,-1 0,5 0,-18 2,13 0,-1 0,1-1,-1-1,0-1,0 0,8-4,-11 2,1 1,-1 0,1 1,0 0,0 1,12 0,21 2,-12 1,0-2,35-5,-49 3,0 2,20 1,18-2,-20-4,-27 3,-1 2,1-1,1 1,215 1,-109 0,-99-1,0 0,6-3,-5 1,-1 1,4 0,854 3,-867-1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CAAF2-CA7D-4120-A3BA-4587B47A0382}" type="datetimeFigureOut">
              <a:rPr lang="en-CA" smtClean="0"/>
              <a:t>2020-05-11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BAF8DE-2E5B-4E47-9AF0-3C979AD65179}" type="slidenum">
              <a:rPr lang="en-CA" smtClean="0"/>
              <a:t>‹#›</a:t>
            </a:fld>
            <a:endParaRPr lang="en-CA"/>
          </a:p>
        </p:txBody>
      </p:sp>
    </p:spTree>
    <p:extLst>
      <p:ext uri="{BB962C8B-B14F-4D97-AF65-F5344CB8AC3E}">
        <p14:creationId xmlns:p14="http://schemas.microsoft.com/office/powerpoint/2010/main" val="980248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FADD0320-C4DF-44DB-8465-BEB4AE0E6397}" type="datetimeFigureOut">
              <a:rPr lang="en-CA"/>
              <a:pPr>
                <a:defRPr/>
              </a:pPr>
              <a:t>2020-05-11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BC2C562-DD9D-4762-B32E-AF88CAE9CC3A}"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E553F933-33FC-41E0-8116-FD9C9C5A6ADC}" type="datetimeFigureOut">
              <a:rPr lang="en-CA"/>
              <a:pPr>
                <a:defRPr/>
              </a:pPr>
              <a:t>2020-05-11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CAF9947-F638-40F6-89F9-D961F9CDD418}"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BA068532-13C9-4169-BC73-EDA0A4AB63FD}" type="datetimeFigureOut">
              <a:rPr lang="en-CA"/>
              <a:pPr>
                <a:defRPr/>
              </a:pPr>
              <a:t>2020-05-11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7C753C0-41C8-4EFD-BE14-B723EAC7A6A1}"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484FBC4D-E8A6-4C1D-9714-2069527B3D2F}" type="datetimeFigureOut">
              <a:rPr lang="en-CA"/>
              <a:pPr>
                <a:defRPr/>
              </a:pPr>
              <a:t>2020-05-11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72FA2AE-2B3F-4876-B6C3-D45C77AF822F}"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61DA10E-7B49-40C6-ABD2-37BA384B228F}" type="datetimeFigureOut">
              <a:rPr lang="en-CA"/>
              <a:pPr>
                <a:defRPr/>
              </a:pPr>
              <a:t>2020-05-11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EF73E93-80A0-4739-80DB-E90FB92D5531}"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4AAEDD01-129C-4CF3-BA96-5B6E261739BB}" type="datetimeFigureOut">
              <a:rPr lang="en-CA"/>
              <a:pPr>
                <a:defRPr/>
              </a:pPr>
              <a:t>2020-05-11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F946DADB-204A-49C4-B1F5-B011B41630C7}"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61A9356F-F1AE-47C5-B17D-905662B459DC}" type="datetimeFigureOut">
              <a:rPr lang="en-CA"/>
              <a:pPr>
                <a:defRPr/>
              </a:pPr>
              <a:t>2020-05-11</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B6387A80-DAC8-4091-B185-691DB7BF5440}"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AC3C1382-FDC2-4C13-B985-D89AE0594957}" type="datetimeFigureOut">
              <a:rPr lang="en-CA"/>
              <a:pPr>
                <a:defRPr/>
              </a:pPr>
              <a:t>2020-05-11</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0980CE7C-0883-439A-805D-E481AE573275}"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A4F427-F21B-4A72-A3A6-F169EC117990}" type="datetimeFigureOut">
              <a:rPr lang="en-CA"/>
              <a:pPr>
                <a:defRPr/>
              </a:pPr>
              <a:t>2020-05-11</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5121DBE5-76B5-4F5F-B29C-497BFAD9E052}"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DC57A0-9280-439B-B8DC-A41F32ACF446}" type="datetimeFigureOut">
              <a:rPr lang="en-CA"/>
              <a:pPr>
                <a:defRPr/>
              </a:pPr>
              <a:t>2020-05-11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C641CD3-269B-4DE3-A973-C1BC42713D85}"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AF5A4A-4465-4E1A-86DB-EE7F2544BDB1}" type="datetimeFigureOut">
              <a:rPr lang="en-CA"/>
              <a:pPr>
                <a:defRPr/>
              </a:pPr>
              <a:t>2020-05-11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F94D134D-79C8-4C85-AF81-065D131E903E}"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CFA2600-854D-4376-BDC6-A57945C05E85}" type="datetimeFigureOut">
              <a:rPr lang="en-CA"/>
              <a:pPr>
                <a:defRPr/>
              </a:pPr>
              <a:t>2020-05-11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06C2E0F-0665-4D76-A4CF-E5E62C65CD1B}"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gluskin.ca/files/2011/12/Chinese_Dream_resized.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hyperlink" Target="http://afe.easia.columbia.edu/special/china_1750_macartney.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hyperlink" Target="http://afe.easia.columbia.edu/ps/china/qianlong_edicts.pdf"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2.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customXml" Target="../ink/ink4.xml"/></Relationships>
</file>

<file path=ppt/slides/_rels/slide7.xml.rels><?xml version="1.0" encoding="UTF-8" standalone="yes"?>
<Relationships xmlns="http://schemas.openxmlformats.org/package/2006/relationships"><Relationship Id="rId3" Type="http://schemas.openxmlformats.org/officeDocument/2006/relationships/hyperlink" Target="https://www.rct.uk/collection/themes/trails/the-macartney-embassy-gifts-exchanged-between-george-iii-and-the-qianlong-4"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914401"/>
            <a:ext cx="7772400" cy="2686050"/>
          </a:xfrm>
        </p:spPr>
        <p:txBody>
          <a:bodyPr/>
          <a:lstStyle/>
          <a:p>
            <a:r>
              <a:rPr lang="en-US" dirty="0"/>
              <a:t>China And Imperialism: </a:t>
            </a:r>
            <a:br>
              <a:rPr lang="en-US" dirty="0"/>
            </a:br>
            <a:r>
              <a:rPr lang="en-US" dirty="0"/>
              <a:t>Day 1 - Context</a:t>
            </a:r>
            <a:endParaRPr lang="en-CA" dirty="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a:t>CHY4U</a:t>
            </a:r>
          </a:p>
          <a:p>
            <a:pPr fontAlgn="auto">
              <a:spcAft>
                <a:spcPts val="0"/>
              </a:spcAft>
              <a:buFont typeface="Arial" pitchFamily="34" charset="0"/>
              <a:buNone/>
              <a:defRPr/>
            </a:pPr>
            <a:r>
              <a:rPr lang="en-US" dirty="0"/>
              <a:t>Unit 3, May 2020</a:t>
            </a: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i="1" dirty="0"/>
              <a:t>Good Old Times?</a:t>
            </a:r>
            <a:endParaRPr lang="en-CA" dirty="0"/>
          </a:p>
        </p:txBody>
      </p:sp>
      <p:sp>
        <p:nvSpPr>
          <p:cNvPr id="16386" name="Content Placeholder 2"/>
          <p:cNvSpPr>
            <a:spLocks noGrp="1"/>
          </p:cNvSpPr>
          <p:nvPr>
            <p:ph idx="1"/>
          </p:nvPr>
        </p:nvSpPr>
        <p:spPr/>
        <p:txBody>
          <a:bodyPr/>
          <a:lstStyle/>
          <a:p>
            <a:r>
              <a:rPr lang="en-US" dirty="0"/>
              <a:t>Why does the current Chinese leader want to party like it’s 1793?</a:t>
            </a:r>
            <a:endParaRPr lang="en-CA" dirty="0"/>
          </a:p>
        </p:txBody>
      </p:sp>
      <p:pic>
        <p:nvPicPr>
          <p:cNvPr id="16389" name="Picture 5" descr="Chinese_Dream_resized">
            <a:hlinkClick r:id="rId2"/>
          </p:cNvPr>
          <p:cNvPicPr>
            <a:picLocks noChangeAspect="1" noChangeArrowheads="1"/>
          </p:cNvPicPr>
          <p:nvPr/>
        </p:nvPicPr>
        <p:blipFill>
          <a:blip r:embed="rId3"/>
          <a:srcRect/>
          <a:stretch>
            <a:fillRect/>
          </a:stretch>
        </p:blipFill>
        <p:spPr bwMode="auto">
          <a:xfrm>
            <a:off x="5562600" y="2209800"/>
            <a:ext cx="3333750" cy="4389437"/>
          </a:xfrm>
          <a:prstGeom prst="rect">
            <a:avLst/>
          </a:prstGeom>
          <a:noFill/>
        </p:spPr>
      </p:pic>
      <p:pic>
        <p:nvPicPr>
          <p:cNvPr id="2" name="Picture 1">
            <a:extLst>
              <a:ext uri="{FF2B5EF4-FFF2-40B4-BE49-F238E27FC236}">
                <a16:creationId xmlns:a16="http://schemas.microsoft.com/office/drawing/2014/main" id="{917A8981-6FA4-4377-A644-8E7C287094B0}"/>
              </a:ext>
            </a:extLst>
          </p:cNvPr>
          <p:cNvPicPr>
            <a:picLocks noChangeAspect="1"/>
          </p:cNvPicPr>
          <p:nvPr/>
        </p:nvPicPr>
        <p:blipFill>
          <a:blip r:embed="rId4"/>
          <a:stretch>
            <a:fillRect/>
          </a:stretch>
        </p:blipFill>
        <p:spPr>
          <a:xfrm>
            <a:off x="910827" y="3200400"/>
            <a:ext cx="2033389" cy="2514600"/>
          </a:xfrm>
          <a:prstGeom prst="rect">
            <a:avLst/>
          </a:prstGeom>
        </p:spPr>
      </p:pic>
      <p:sp>
        <p:nvSpPr>
          <p:cNvPr id="3" name="TextBox 2">
            <a:extLst>
              <a:ext uri="{FF2B5EF4-FFF2-40B4-BE49-F238E27FC236}">
                <a16:creationId xmlns:a16="http://schemas.microsoft.com/office/drawing/2014/main" id="{159EDD07-34C1-4DE6-A10B-307220D9C0EB}"/>
              </a:ext>
            </a:extLst>
          </p:cNvPr>
          <p:cNvSpPr txBox="1"/>
          <p:nvPr/>
        </p:nvSpPr>
        <p:spPr>
          <a:xfrm>
            <a:off x="762000" y="5943600"/>
            <a:ext cx="2133600" cy="738664"/>
          </a:xfrm>
          <a:prstGeom prst="rect">
            <a:avLst/>
          </a:prstGeom>
          <a:noFill/>
        </p:spPr>
        <p:txBody>
          <a:bodyPr wrap="square" rtlCol="0">
            <a:spAutoFit/>
          </a:bodyPr>
          <a:lstStyle/>
          <a:p>
            <a:r>
              <a:rPr lang="en-CA" sz="1400" dirty="0"/>
              <a:t>China was a large, rich and powerful country in 1793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15489-211A-4F92-B1F2-95F9C87787A8}"/>
              </a:ext>
            </a:extLst>
          </p:cNvPr>
          <p:cNvSpPr>
            <a:spLocks noGrp="1"/>
          </p:cNvSpPr>
          <p:nvPr>
            <p:ph type="title"/>
          </p:nvPr>
        </p:nvSpPr>
        <p:spPr/>
        <p:txBody>
          <a:bodyPr/>
          <a:lstStyle/>
          <a:p>
            <a:r>
              <a:rPr lang="en-CA" dirty="0"/>
              <a:t>Background</a:t>
            </a:r>
          </a:p>
        </p:txBody>
      </p:sp>
      <p:sp>
        <p:nvSpPr>
          <p:cNvPr id="3" name="Content Placeholder 2">
            <a:extLst>
              <a:ext uri="{FF2B5EF4-FFF2-40B4-BE49-F238E27FC236}">
                <a16:creationId xmlns:a16="http://schemas.microsoft.com/office/drawing/2014/main" id="{0355C2B1-80D6-4E92-8D00-7EFADC9F8CE4}"/>
              </a:ext>
            </a:extLst>
          </p:cNvPr>
          <p:cNvSpPr>
            <a:spLocks noGrp="1"/>
          </p:cNvSpPr>
          <p:nvPr>
            <p:ph idx="1"/>
          </p:nvPr>
        </p:nvSpPr>
        <p:spPr/>
        <p:txBody>
          <a:bodyPr/>
          <a:lstStyle/>
          <a:p>
            <a:pPr marL="0" indent="0">
              <a:buNone/>
            </a:pPr>
            <a:r>
              <a:rPr lang="en-CA" sz="2400" dirty="0"/>
              <a:t>“Many Europeans had contact with China over the centuries. When Marco Polo traveled to China in the thirteenth century, he found European artisans already at the court of the Great Khan. In the sixteenth and seventeenth centuries, priests such as the Italian </a:t>
            </a:r>
            <a:r>
              <a:rPr lang="en-CA" sz="2400" b="1" dirty="0"/>
              <a:t>Matteo Ricci </a:t>
            </a:r>
            <a:r>
              <a:rPr lang="en-CA" sz="2400" dirty="0"/>
              <a:t>journeyed to China, learned Chinese, and tried to make their religion more acceptable to the Chinese. These contacts were made usually by individual entrepreneurs or solitary missionaries. Although some Western science, art, and architecture was welcomed by the Qing court, attempts to convert Chinese to Christianity were by and large unsuccessful. More importantly, the Chinese state did not lend its support to creating a significant number of specialists in Western thinking.”</a:t>
            </a:r>
          </a:p>
          <a:p>
            <a:endParaRPr lang="en-CA" dirty="0"/>
          </a:p>
        </p:txBody>
      </p:sp>
      <p:sp>
        <p:nvSpPr>
          <p:cNvPr id="4" name="TextBox 3">
            <a:extLst>
              <a:ext uri="{FF2B5EF4-FFF2-40B4-BE49-F238E27FC236}">
                <a16:creationId xmlns:a16="http://schemas.microsoft.com/office/drawing/2014/main" id="{E22B9A8D-12F9-4AA7-BC98-7EDE0328DCF6}"/>
              </a:ext>
            </a:extLst>
          </p:cNvPr>
          <p:cNvSpPr txBox="1"/>
          <p:nvPr/>
        </p:nvSpPr>
        <p:spPr>
          <a:xfrm>
            <a:off x="304800" y="6400800"/>
            <a:ext cx="8229600" cy="523220"/>
          </a:xfrm>
          <a:prstGeom prst="rect">
            <a:avLst/>
          </a:prstGeom>
          <a:noFill/>
        </p:spPr>
        <p:txBody>
          <a:bodyPr wrap="square" rtlCol="0">
            <a:spAutoFit/>
          </a:bodyPr>
          <a:lstStyle/>
          <a:p>
            <a:r>
              <a:rPr lang="en-CA" sz="1400" dirty="0"/>
              <a:t>Asia for Educators, “Macartney and the Emperor,” 2009, </a:t>
            </a:r>
            <a:r>
              <a:rPr lang="en-CA" sz="1400" dirty="0">
                <a:hlinkClick r:id="rId2"/>
              </a:rPr>
              <a:t>http://afe.easia.columbia.edu/special/china_1750_macartney.htm</a:t>
            </a:r>
            <a:endParaRPr lang="en-CA" sz="1400" dirty="0"/>
          </a:p>
        </p:txBody>
      </p:sp>
    </p:spTree>
    <p:extLst>
      <p:ext uri="{BB962C8B-B14F-4D97-AF65-F5344CB8AC3E}">
        <p14:creationId xmlns:p14="http://schemas.microsoft.com/office/powerpoint/2010/main" val="24906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105FA-167B-48C7-99E3-64954D6D16FC}"/>
              </a:ext>
            </a:extLst>
          </p:cNvPr>
          <p:cNvSpPr>
            <a:spLocks noGrp="1"/>
          </p:cNvSpPr>
          <p:nvPr>
            <p:ph type="title"/>
          </p:nvPr>
        </p:nvSpPr>
        <p:spPr/>
        <p:txBody>
          <a:bodyPr/>
          <a:lstStyle/>
          <a:p>
            <a:r>
              <a:rPr lang="en-CA" dirty="0"/>
              <a:t>Controls?</a:t>
            </a:r>
          </a:p>
        </p:txBody>
      </p:sp>
      <p:sp>
        <p:nvSpPr>
          <p:cNvPr id="3" name="Content Placeholder 2">
            <a:extLst>
              <a:ext uri="{FF2B5EF4-FFF2-40B4-BE49-F238E27FC236}">
                <a16:creationId xmlns:a16="http://schemas.microsoft.com/office/drawing/2014/main" id="{952F6CDC-BA4D-4286-BAAB-BCCCDE6A66AD}"/>
              </a:ext>
            </a:extLst>
          </p:cNvPr>
          <p:cNvSpPr>
            <a:spLocks noGrp="1"/>
          </p:cNvSpPr>
          <p:nvPr>
            <p:ph idx="1"/>
          </p:nvPr>
        </p:nvSpPr>
        <p:spPr/>
        <p:txBody>
          <a:bodyPr/>
          <a:lstStyle/>
          <a:p>
            <a:r>
              <a:rPr lang="en-CA" dirty="0"/>
              <a:t>As you read the next slide, identify the </a:t>
            </a:r>
            <a:r>
              <a:rPr lang="en-CA" b="1" dirty="0"/>
              <a:t>controls</a:t>
            </a:r>
            <a:r>
              <a:rPr lang="en-CA" dirty="0"/>
              <a:t> that the Chinese government put on trade.</a:t>
            </a:r>
          </a:p>
          <a:p>
            <a:r>
              <a:rPr lang="en-CA" dirty="0"/>
              <a:t>Then, </a:t>
            </a:r>
            <a:r>
              <a:rPr lang="en-CA" b="1" dirty="0"/>
              <a:t>predict</a:t>
            </a:r>
            <a:r>
              <a:rPr lang="en-CA" dirty="0"/>
              <a:t> how countries like Britain (who have growing empires and say they favour free trade) would react to the Chinese controls on trade.</a:t>
            </a:r>
          </a:p>
          <a:p>
            <a:pPr lvl="1"/>
            <a:r>
              <a:rPr lang="en-CA" dirty="0"/>
              <a:t>Note: remember the economic motivations for imperialism – resources, labour, markets</a:t>
            </a:r>
          </a:p>
        </p:txBody>
      </p:sp>
    </p:spTree>
    <p:extLst>
      <p:ext uri="{BB962C8B-B14F-4D97-AF65-F5344CB8AC3E}">
        <p14:creationId xmlns:p14="http://schemas.microsoft.com/office/powerpoint/2010/main" val="214044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F941FE-46CF-4DAF-984A-9FCE8372C64E}"/>
              </a:ext>
            </a:extLst>
          </p:cNvPr>
          <p:cNvSpPr/>
          <p:nvPr/>
        </p:nvSpPr>
        <p:spPr>
          <a:xfrm>
            <a:off x="381000" y="228600"/>
            <a:ext cx="8153400" cy="5632311"/>
          </a:xfrm>
          <a:prstGeom prst="rect">
            <a:avLst/>
          </a:prstGeom>
        </p:spPr>
        <p:txBody>
          <a:bodyPr wrap="square">
            <a:spAutoFit/>
          </a:bodyPr>
          <a:lstStyle/>
          <a:p>
            <a:r>
              <a:rPr lang="en-CA" dirty="0"/>
              <a:t>“Direct oceanic trade between China and Europe began during the sixteenth century. At first it was dominated by the </a:t>
            </a:r>
            <a:r>
              <a:rPr lang="en-CA" b="1" dirty="0"/>
              <a:t>Portuguese and the Spanish</a:t>
            </a:r>
            <a:r>
              <a:rPr lang="en-CA" dirty="0"/>
              <a:t>, who brought silver from the Americas to exchange for Chinese silks. Later they were joined by the </a:t>
            </a:r>
            <a:r>
              <a:rPr lang="en-CA" b="1" dirty="0"/>
              <a:t>British and the Dutch</a:t>
            </a:r>
            <a:r>
              <a:rPr lang="en-CA" dirty="0"/>
              <a:t>. Initially trading took place at several ports along the Chinese coast, but gradually the state limited Western trade to the southern port of </a:t>
            </a:r>
            <a:r>
              <a:rPr lang="en-CA" b="1" dirty="0"/>
              <a:t>Canton</a:t>
            </a:r>
            <a:r>
              <a:rPr lang="en-CA" dirty="0"/>
              <a:t> (Guangzhou). Here there were wealthy Chinese merchants who had been given monopoly privileges by the emperor to trade with foreigners. Merchant guilds trading with foreigners were known as "</a:t>
            </a:r>
            <a:r>
              <a:rPr lang="en-CA" dirty="0" err="1"/>
              <a:t>hongs</a:t>
            </a:r>
            <a:r>
              <a:rPr lang="en-CA" dirty="0"/>
              <a:t>," a Westernization of hang, or street. The original merchant associations had been organized by streets. The merchants of the selected </a:t>
            </a:r>
            <a:r>
              <a:rPr lang="en-CA" dirty="0" err="1"/>
              <a:t>hongs</a:t>
            </a:r>
            <a:r>
              <a:rPr lang="en-CA" dirty="0"/>
              <a:t> were also among the only Chinese merchants with enough money to buy large amounts of goods produced inland and have them ready for the foreign traders when they came </a:t>
            </a:r>
            <a:r>
              <a:rPr lang="en-CA" u="sng" dirty="0"/>
              <a:t>once a year </a:t>
            </a:r>
            <a:r>
              <a:rPr lang="en-CA" dirty="0"/>
              <a:t>to make their purchases. The Chinese court also favored trading at one port because it could more easily collect taxes on the goods traded if all trade was carried on in one place under the supervision of an official appointed by the emperor. </a:t>
            </a:r>
            <a:r>
              <a:rPr lang="en-CA" u="sng" dirty="0"/>
              <a:t>Such a system would make it easier to control the activities of the foreigners as well</a:t>
            </a:r>
            <a:r>
              <a:rPr lang="en-CA" dirty="0"/>
              <a:t>. So in the 1750s trade was restricted to </a:t>
            </a:r>
            <a:r>
              <a:rPr lang="en-CA" b="1" dirty="0"/>
              <a:t>Canton</a:t>
            </a:r>
            <a:r>
              <a:rPr lang="en-CA" dirty="0"/>
              <a:t> (Guangzhou), and foreigners coming to China in their sail-powered ships were allowed to reside only on the island of </a:t>
            </a:r>
            <a:r>
              <a:rPr lang="en-CA" b="1" dirty="0"/>
              <a:t>Macao</a:t>
            </a:r>
            <a:r>
              <a:rPr lang="en-CA" dirty="0"/>
              <a:t> as they awaited favorable winds to return home.”</a:t>
            </a:r>
          </a:p>
        </p:txBody>
      </p:sp>
      <p:sp>
        <p:nvSpPr>
          <p:cNvPr id="5" name="TextBox 4">
            <a:extLst>
              <a:ext uri="{FF2B5EF4-FFF2-40B4-BE49-F238E27FC236}">
                <a16:creationId xmlns:a16="http://schemas.microsoft.com/office/drawing/2014/main" id="{EB8EFB7F-C453-4184-A668-5E74E8BA4388}"/>
              </a:ext>
            </a:extLst>
          </p:cNvPr>
          <p:cNvSpPr txBox="1"/>
          <p:nvPr/>
        </p:nvSpPr>
        <p:spPr>
          <a:xfrm>
            <a:off x="457200" y="6400800"/>
            <a:ext cx="2362200" cy="369332"/>
          </a:xfrm>
          <a:prstGeom prst="rect">
            <a:avLst/>
          </a:prstGeom>
          <a:noFill/>
        </p:spPr>
        <p:txBody>
          <a:bodyPr wrap="square" rtlCol="0">
            <a:spAutoFit/>
          </a:bodyPr>
          <a:lstStyle/>
          <a:p>
            <a:r>
              <a:rPr lang="en-CA" dirty="0"/>
              <a:t>Ibid.</a:t>
            </a:r>
          </a:p>
        </p:txBody>
      </p:sp>
    </p:spTree>
    <p:extLst>
      <p:ext uri="{BB962C8B-B14F-4D97-AF65-F5344CB8AC3E}">
        <p14:creationId xmlns:p14="http://schemas.microsoft.com/office/powerpoint/2010/main" val="888065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8BAC-4EE0-4C66-8075-1B47F0C116EA}"/>
              </a:ext>
            </a:extLst>
          </p:cNvPr>
          <p:cNvSpPr>
            <a:spLocks noGrp="1"/>
          </p:cNvSpPr>
          <p:nvPr>
            <p:ph type="title"/>
          </p:nvPr>
        </p:nvSpPr>
        <p:spPr/>
        <p:txBody>
          <a:bodyPr/>
          <a:lstStyle/>
          <a:p>
            <a:r>
              <a:rPr lang="en-CA" b="1" dirty="0"/>
              <a:t>Excerpt from Chinese Emperor Writing to George III, 1793</a:t>
            </a:r>
            <a:endParaRPr lang="en-CA" dirty="0"/>
          </a:p>
        </p:txBody>
      </p:sp>
      <p:sp>
        <p:nvSpPr>
          <p:cNvPr id="3" name="Content Placeholder 2">
            <a:extLst>
              <a:ext uri="{FF2B5EF4-FFF2-40B4-BE49-F238E27FC236}">
                <a16:creationId xmlns:a16="http://schemas.microsoft.com/office/drawing/2014/main" id="{6745EDC0-3218-4EAE-BFF9-105B5EACBD68}"/>
              </a:ext>
            </a:extLst>
          </p:cNvPr>
          <p:cNvSpPr>
            <a:spLocks noGrp="1"/>
          </p:cNvSpPr>
          <p:nvPr>
            <p:ph idx="1"/>
          </p:nvPr>
        </p:nvSpPr>
        <p:spPr>
          <a:xfrm>
            <a:off x="457200" y="1600200"/>
            <a:ext cx="8229600" cy="4724400"/>
          </a:xfrm>
        </p:spPr>
        <p:txBody>
          <a:bodyPr/>
          <a:lstStyle/>
          <a:p>
            <a:pPr marL="0" indent="0">
              <a:buNone/>
            </a:pPr>
            <a:r>
              <a:rPr lang="en-CA" sz="1600" i="1" dirty="0"/>
              <a:t>You, O King from afar, have yearned after the blessings of our civilization, and in your eagerness to come into touch with our converting influence have sent an Embassy across the sea bearing a memorial. I have already taken note of your respectful spirit of submission, have treated your mission with extreme favour and loaded it with gifts, besides issuing a mandate to you, O King, and honouring you with the bestowal of valuable presents. Thus has my indulgence been manifested. …</a:t>
            </a:r>
            <a:endParaRPr lang="en-CA" sz="1600" dirty="0"/>
          </a:p>
          <a:p>
            <a:pPr marL="0" indent="0">
              <a:buNone/>
            </a:pPr>
            <a:r>
              <a:rPr lang="en-CA" sz="1600" i="1" dirty="0"/>
              <a:t>Hitherto, all European nations, including your own country’s barbarian merchants, have carried on their trade with Our Celestial Empire at </a:t>
            </a:r>
            <a:r>
              <a:rPr lang="en-CA" sz="1600" b="1" i="1" dirty="0"/>
              <a:t>Canton</a:t>
            </a:r>
            <a:r>
              <a:rPr lang="en-CA" sz="1600" i="1" dirty="0"/>
              <a:t>. Such has been the procedure for many years, although Our Celestial Empire possesses all things in prolific abundance and lacks no product within its borders. There was therefore no need to import the manufactures of outside barbarians in exchange for our own produce. But as the tea, silk, and porcelain which the Celestial Empire produces are absolute necessities to European nations and to yourselves, we have permitted, as a signal mark of favour, that foreign [trading spots] should be established at Canton, so that your wants might be supplied and your country thus participate in our beneficence. But your Ambassador has now put forward new requests which completely fail to recognize the Throne’s principle to “treat strangers from afar with indulgence,” and to exercise a pacifying control over barbarian tribes, the world over</a:t>
            </a:r>
            <a:r>
              <a:rPr lang="en-CA" sz="1600" dirty="0"/>
              <a:t>. …</a:t>
            </a:r>
          </a:p>
        </p:txBody>
      </p:sp>
      <p:sp>
        <p:nvSpPr>
          <p:cNvPr id="4" name="TextBox 3">
            <a:extLst>
              <a:ext uri="{FF2B5EF4-FFF2-40B4-BE49-F238E27FC236}">
                <a16:creationId xmlns:a16="http://schemas.microsoft.com/office/drawing/2014/main" id="{6F6F3C6B-EF06-4DED-A1DF-D6750E94DF84}"/>
              </a:ext>
            </a:extLst>
          </p:cNvPr>
          <p:cNvSpPr txBox="1"/>
          <p:nvPr/>
        </p:nvSpPr>
        <p:spPr>
          <a:xfrm>
            <a:off x="381000" y="6447585"/>
            <a:ext cx="8534400" cy="261610"/>
          </a:xfrm>
          <a:prstGeom prst="rect">
            <a:avLst/>
          </a:prstGeom>
          <a:noFill/>
        </p:spPr>
        <p:txBody>
          <a:bodyPr wrap="square" rtlCol="0">
            <a:spAutoFit/>
          </a:bodyPr>
          <a:lstStyle/>
          <a:p>
            <a:pPr marL="0" indent="0">
              <a:buNone/>
            </a:pPr>
            <a:r>
              <a:rPr lang="en-CA" sz="1100" b="1" dirty="0"/>
              <a:t>Source</a:t>
            </a:r>
            <a:r>
              <a:rPr lang="en-CA" sz="1100" dirty="0"/>
              <a:t>: Asia for Educators, Qianlong Exercises, N.d.  </a:t>
            </a:r>
            <a:r>
              <a:rPr lang="en-CA" sz="1100" b="1" dirty="0">
                <a:hlinkClick r:id="rId2"/>
              </a:rPr>
              <a:t>http://afe.easia.columbia.edu/ps/china/qianlong_edicts.pdf</a:t>
            </a:r>
            <a:r>
              <a:rPr lang="en-CA" sz="1100" dirty="0"/>
              <a:t> (Jan. 23, 2017)</a:t>
            </a: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87461DEA-E75B-4170-989A-A8E796AD3270}"/>
                  </a:ext>
                </a:extLst>
              </p14:cNvPr>
              <p14:cNvContentPartPr/>
              <p14:nvPr/>
            </p14:nvContentPartPr>
            <p14:xfrm>
              <a:off x="6791950" y="3848300"/>
              <a:ext cx="1328400" cy="46080"/>
            </p14:xfrm>
          </p:contentPart>
        </mc:Choice>
        <mc:Fallback>
          <p:pic>
            <p:nvPicPr>
              <p:cNvPr id="5" name="Ink 4">
                <a:extLst>
                  <a:ext uri="{FF2B5EF4-FFF2-40B4-BE49-F238E27FC236}">
                    <a16:creationId xmlns:a16="http://schemas.microsoft.com/office/drawing/2014/main" id="{87461DEA-E75B-4170-989A-A8E796AD3270}"/>
                  </a:ext>
                </a:extLst>
              </p:cNvPr>
              <p:cNvPicPr/>
              <p:nvPr/>
            </p:nvPicPr>
            <p:blipFill>
              <a:blip r:embed="rId4"/>
              <a:stretch>
                <a:fillRect/>
              </a:stretch>
            </p:blipFill>
            <p:spPr>
              <a:xfrm>
                <a:off x="6774310" y="3830300"/>
                <a:ext cx="13640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CB35639A-16E7-4AC8-BFAA-6695E602751C}"/>
                  </a:ext>
                </a:extLst>
              </p14:cNvPr>
              <p14:cNvContentPartPr/>
              <p14:nvPr/>
            </p14:nvContentPartPr>
            <p14:xfrm>
              <a:off x="559270" y="4103180"/>
              <a:ext cx="1332360" cy="23400"/>
            </p14:xfrm>
          </p:contentPart>
        </mc:Choice>
        <mc:Fallback>
          <p:pic>
            <p:nvPicPr>
              <p:cNvPr id="6" name="Ink 5">
                <a:extLst>
                  <a:ext uri="{FF2B5EF4-FFF2-40B4-BE49-F238E27FC236}">
                    <a16:creationId xmlns:a16="http://schemas.microsoft.com/office/drawing/2014/main" id="{CB35639A-16E7-4AC8-BFAA-6695E602751C}"/>
                  </a:ext>
                </a:extLst>
              </p:cNvPr>
              <p:cNvPicPr/>
              <p:nvPr/>
            </p:nvPicPr>
            <p:blipFill>
              <a:blip r:embed="rId6"/>
              <a:stretch>
                <a:fillRect/>
              </a:stretch>
            </p:blipFill>
            <p:spPr>
              <a:xfrm>
                <a:off x="541630" y="4085180"/>
                <a:ext cx="13680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DC1D14E0-4CAB-4DB7-9C0D-4596D721156D}"/>
                  </a:ext>
                </a:extLst>
              </p14:cNvPr>
              <p14:cNvContentPartPr/>
              <p14:nvPr/>
            </p14:nvContentPartPr>
            <p14:xfrm>
              <a:off x="6960070" y="5078060"/>
              <a:ext cx="692640" cy="26280"/>
            </p14:xfrm>
          </p:contentPart>
        </mc:Choice>
        <mc:Fallback>
          <p:pic>
            <p:nvPicPr>
              <p:cNvPr id="7" name="Ink 6">
                <a:extLst>
                  <a:ext uri="{FF2B5EF4-FFF2-40B4-BE49-F238E27FC236}">
                    <a16:creationId xmlns:a16="http://schemas.microsoft.com/office/drawing/2014/main" id="{DC1D14E0-4CAB-4DB7-9C0D-4596D721156D}"/>
                  </a:ext>
                </a:extLst>
              </p:cNvPr>
              <p:cNvPicPr/>
              <p:nvPr/>
            </p:nvPicPr>
            <p:blipFill>
              <a:blip r:embed="rId8"/>
              <a:stretch>
                <a:fillRect/>
              </a:stretch>
            </p:blipFill>
            <p:spPr>
              <a:xfrm>
                <a:off x="6942430" y="5060420"/>
                <a:ext cx="7282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23467237-2452-4838-8C8A-07CB4755A64C}"/>
                  </a:ext>
                </a:extLst>
              </p14:cNvPr>
              <p14:cNvContentPartPr/>
              <p14:nvPr/>
            </p14:nvContentPartPr>
            <p14:xfrm>
              <a:off x="522910" y="5344820"/>
              <a:ext cx="3953880" cy="46440"/>
            </p14:xfrm>
          </p:contentPart>
        </mc:Choice>
        <mc:Fallback>
          <p:pic>
            <p:nvPicPr>
              <p:cNvPr id="9" name="Ink 8">
                <a:extLst>
                  <a:ext uri="{FF2B5EF4-FFF2-40B4-BE49-F238E27FC236}">
                    <a16:creationId xmlns:a16="http://schemas.microsoft.com/office/drawing/2014/main" id="{23467237-2452-4838-8C8A-07CB4755A64C}"/>
                  </a:ext>
                </a:extLst>
              </p:cNvPr>
              <p:cNvPicPr/>
              <p:nvPr/>
            </p:nvPicPr>
            <p:blipFill>
              <a:blip r:embed="rId10"/>
              <a:stretch>
                <a:fillRect/>
              </a:stretch>
            </p:blipFill>
            <p:spPr>
              <a:xfrm>
                <a:off x="505270" y="5327180"/>
                <a:ext cx="3989520" cy="82080"/>
              </a:xfrm>
              <a:prstGeom prst="rect">
                <a:avLst/>
              </a:prstGeom>
            </p:spPr>
          </p:pic>
        </mc:Fallback>
      </mc:AlternateContent>
    </p:spTree>
    <p:extLst>
      <p:ext uri="{BB962C8B-B14F-4D97-AF65-F5344CB8AC3E}">
        <p14:creationId xmlns:p14="http://schemas.microsoft.com/office/powerpoint/2010/main" val="1848986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0BFF03-14E6-4307-899A-3459FC80AF82}"/>
              </a:ext>
            </a:extLst>
          </p:cNvPr>
          <p:cNvSpPr>
            <a:spLocks noGrp="1"/>
          </p:cNvSpPr>
          <p:nvPr>
            <p:ph type="title"/>
          </p:nvPr>
        </p:nvSpPr>
        <p:spPr>
          <a:xfrm>
            <a:off x="442170" y="856180"/>
            <a:ext cx="3420438" cy="1128068"/>
          </a:xfrm>
        </p:spPr>
        <p:txBody>
          <a:bodyPr anchor="ctr">
            <a:normAutofit/>
          </a:bodyPr>
          <a:lstStyle/>
          <a:p>
            <a:pPr>
              <a:lnSpc>
                <a:spcPct val="90000"/>
              </a:lnSpc>
            </a:pPr>
            <a:r>
              <a:rPr lang="en-CA" sz="2500" b="1" dirty="0"/>
              <a:t>Questions on 1793 Letter</a:t>
            </a:r>
            <a:br>
              <a:rPr lang="en-CA" sz="2500" dirty="0"/>
            </a:br>
            <a:endParaRPr lang="en-CA" sz="2500" dirty="0"/>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9F208-7796-49B3-96BD-127E4FD7F0A5}"/>
              </a:ext>
            </a:extLst>
          </p:cNvPr>
          <p:cNvSpPr>
            <a:spLocks noGrp="1"/>
          </p:cNvSpPr>
          <p:nvPr>
            <p:ph idx="1"/>
          </p:nvPr>
        </p:nvSpPr>
        <p:spPr>
          <a:xfrm>
            <a:off x="443039" y="2330505"/>
            <a:ext cx="3419569" cy="3979585"/>
          </a:xfrm>
        </p:spPr>
        <p:txBody>
          <a:bodyPr anchor="ctr">
            <a:normAutofit/>
          </a:bodyPr>
          <a:lstStyle/>
          <a:p>
            <a:r>
              <a:rPr lang="en-CA" sz="1700" dirty="0"/>
              <a:t>What can you infer about the emperor’s view of western goods and ideas?</a:t>
            </a:r>
          </a:p>
          <a:p>
            <a:r>
              <a:rPr lang="en-CA" sz="1700" dirty="0"/>
              <a:t>Based on what you’ve learned in the course so far, is the king of England likely to have had the same perspective as the emperor? Why or why not?</a:t>
            </a:r>
          </a:p>
          <a:p>
            <a:r>
              <a:rPr lang="en-CA" sz="1700" dirty="0"/>
              <a:t>Note tone of  Chinese superiority = Sino-centrism (like Eurocentrism)</a:t>
            </a:r>
          </a:p>
          <a:p>
            <a:endParaRPr lang="en-CA" sz="17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4075177-40DE-4091-BD3A-B40F094CC3A5}"/>
              </a:ext>
            </a:extLst>
          </p:cNvPr>
          <p:cNvPicPr>
            <a:picLocks noChangeAspect="1"/>
          </p:cNvPicPr>
          <p:nvPr/>
        </p:nvPicPr>
        <p:blipFill rotWithShape="1">
          <a:blip r:embed="rId2"/>
          <a:srcRect l="19366" r="22803" b="2"/>
          <a:stretch/>
        </p:blipFill>
        <p:spPr>
          <a:xfrm>
            <a:off x="4483341" y="799352"/>
            <a:ext cx="4069057" cy="5259296"/>
          </a:xfrm>
          <a:prstGeom prst="rect">
            <a:avLst/>
          </a:prstGeom>
        </p:spPr>
      </p:pic>
      <p:sp>
        <p:nvSpPr>
          <p:cNvPr id="5" name="TextBox 4">
            <a:extLst>
              <a:ext uri="{FF2B5EF4-FFF2-40B4-BE49-F238E27FC236}">
                <a16:creationId xmlns:a16="http://schemas.microsoft.com/office/drawing/2014/main" id="{E4ECA2F3-CAAA-4184-851A-3B463553321C}"/>
              </a:ext>
            </a:extLst>
          </p:cNvPr>
          <p:cNvSpPr txBox="1"/>
          <p:nvPr/>
        </p:nvSpPr>
        <p:spPr>
          <a:xfrm>
            <a:off x="607806" y="6477000"/>
            <a:ext cx="6631194" cy="600164"/>
          </a:xfrm>
          <a:prstGeom prst="rect">
            <a:avLst/>
          </a:prstGeom>
          <a:noFill/>
        </p:spPr>
        <p:txBody>
          <a:bodyPr wrap="square" rtlCol="0">
            <a:spAutoFit/>
          </a:bodyPr>
          <a:lstStyle/>
          <a:p>
            <a:r>
              <a:rPr lang="en-CA" sz="1100" dirty="0"/>
              <a:t>Royal Collection Trust, </a:t>
            </a:r>
            <a:r>
              <a:rPr lang="en-CA" sz="1100" cap="all" dirty="0"/>
              <a:t>JINGDEZHEN [JIANGXI PROVINCE, CHINA] </a:t>
            </a:r>
            <a:r>
              <a:rPr lang="en-CA" sz="1100" dirty="0"/>
              <a:t>Jardinière mark and reign of Qianlong, 1736-95, Accessed May 7, 2020, </a:t>
            </a:r>
            <a:r>
              <a:rPr lang="en-CA" sz="1100" dirty="0">
                <a:hlinkClick r:id="rId3"/>
              </a:rPr>
              <a:t>https://www.rct.uk/collection/themes/trails/the-macartney-embassy-gifts-exchanged-between-george-iii-and-the-qianlong-4</a:t>
            </a:r>
            <a:endParaRPr lang="en-CA" sz="1100" dirty="0"/>
          </a:p>
        </p:txBody>
      </p:sp>
      <p:sp>
        <p:nvSpPr>
          <p:cNvPr id="6" name="TextBox 5">
            <a:extLst>
              <a:ext uri="{FF2B5EF4-FFF2-40B4-BE49-F238E27FC236}">
                <a16:creationId xmlns:a16="http://schemas.microsoft.com/office/drawing/2014/main" id="{EAC32255-24D2-430F-9FA5-22D1650045FE}"/>
              </a:ext>
            </a:extLst>
          </p:cNvPr>
          <p:cNvSpPr txBox="1"/>
          <p:nvPr/>
        </p:nvSpPr>
        <p:spPr>
          <a:xfrm>
            <a:off x="5488460" y="6002552"/>
            <a:ext cx="2971800" cy="369332"/>
          </a:xfrm>
          <a:prstGeom prst="rect">
            <a:avLst/>
          </a:prstGeom>
          <a:noFill/>
        </p:spPr>
        <p:txBody>
          <a:bodyPr wrap="square" rtlCol="0">
            <a:spAutoFit/>
          </a:bodyPr>
          <a:lstStyle/>
          <a:p>
            <a:r>
              <a:rPr lang="en-CA" dirty="0"/>
              <a:t>Chinese porcelain</a:t>
            </a:r>
          </a:p>
        </p:txBody>
      </p:sp>
    </p:spTree>
    <p:extLst>
      <p:ext uri="{BB962C8B-B14F-4D97-AF65-F5344CB8AC3E}">
        <p14:creationId xmlns:p14="http://schemas.microsoft.com/office/powerpoint/2010/main" val="1525238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DEBA-AF41-4DF7-95E4-F88CA414A0B3}"/>
              </a:ext>
            </a:extLst>
          </p:cNvPr>
          <p:cNvSpPr>
            <a:spLocks noGrp="1"/>
          </p:cNvSpPr>
          <p:nvPr>
            <p:ph type="ctrTitle"/>
          </p:nvPr>
        </p:nvSpPr>
        <p:spPr/>
        <p:txBody>
          <a:bodyPr/>
          <a:lstStyle/>
          <a:p>
            <a:r>
              <a:rPr lang="en-CA" dirty="0"/>
              <a:t>So, how did China go from the power of 1793 to the humiliation of imperialism?</a:t>
            </a:r>
            <a:br>
              <a:rPr lang="en-CA" dirty="0"/>
            </a:br>
            <a:br>
              <a:rPr lang="en-CA" dirty="0"/>
            </a:br>
            <a:r>
              <a:rPr lang="en-CA" dirty="0"/>
              <a:t>Stay tuned for tomorrow’s lesson.</a:t>
            </a:r>
          </a:p>
        </p:txBody>
      </p:sp>
    </p:spTree>
    <p:extLst>
      <p:ext uri="{BB962C8B-B14F-4D97-AF65-F5344CB8AC3E}">
        <p14:creationId xmlns:p14="http://schemas.microsoft.com/office/powerpoint/2010/main" val="3769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t>Imperial Powers in China</a:t>
            </a:r>
            <a:endParaRPr lang="en-CA"/>
          </a:p>
        </p:txBody>
      </p:sp>
      <p:pic>
        <p:nvPicPr>
          <p:cNvPr id="14338" name="Picture 2"/>
          <p:cNvPicPr>
            <a:picLocks noGrp="1" noChangeAspect="1" noChangeArrowheads="1"/>
          </p:cNvPicPr>
          <p:nvPr>
            <p:ph idx="1"/>
          </p:nvPr>
        </p:nvPicPr>
        <p:blipFill>
          <a:blip r:embed="rId2"/>
          <a:srcRect/>
          <a:stretch>
            <a:fillRect/>
          </a:stretch>
        </p:blipFill>
        <p:spPr>
          <a:xfrm>
            <a:off x="1524000" y="1219200"/>
            <a:ext cx="5943600" cy="4906963"/>
          </a:xfrm>
        </p:spPr>
      </p:pic>
      <p:sp>
        <p:nvSpPr>
          <p:cNvPr id="14339" name="TextBox 3"/>
          <p:cNvSpPr txBox="1">
            <a:spLocks noChangeArrowheads="1"/>
          </p:cNvSpPr>
          <p:nvPr/>
        </p:nvSpPr>
        <p:spPr bwMode="auto">
          <a:xfrm>
            <a:off x="533400" y="6324600"/>
            <a:ext cx="7239000" cy="800100"/>
          </a:xfrm>
          <a:prstGeom prst="rect">
            <a:avLst/>
          </a:prstGeom>
          <a:noFill/>
          <a:ln w="9525">
            <a:noFill/>
            <a:miter lim="800000"/>
            <a:headEnd/>
            <a:tailEnd/>
          </a:ln>
        </p:spPr>
        <p:txBody>
          <a:bodyPr>
            <a:spAutoFit/>
          </a:bodyPr>
          <a:lstStyle/>
          <a:p>
            <a:pPr eaLnBrk="0" hangingPunct="0">
              <a:spcBef>
                <a:spcPct val="50000"/>
              </a:spcBef>
            </a:pPr>
            <a:r>
              <a:rPr lang="en-US" sz="1400">
                <a:latin typeface="Calibri" pitchFamily="34" charset="0"/>
              </a:rPr>
              <a:t>Elisabeth Gaynor Ellis and Anthony Esler, </a:t>
            </a:r>
            <a:r>
              <a:rPr lang="en-US" sz="1400" i="1">
                <a:latin typeface="Calibri" pitchFamily="34" charset="0"/>
              </a:rPr>
              <a:t>World History: Connections to Today – Teachers Edition </a:t>
            </a:r>
            <a:r>
              <a:rPr lang="en-US" sz="1400">
                <a:latin typeface="Calibri" pitchFamily="34" charset="0"/>
              </a:rPr>
              <a:t> (Upper Saddle River,  New Jersey: Prentice Hall, 2001), 638.</a:t>
            </a:r>
          </a:p>
          <a:p>
            <a:endParaRPr lang="en-CA">
              <a:latin typeface="Calibr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1016</Words>
  <Application>Microsoft Office PowerPoint</Application>
  <PresentationFormat>On-screen Show (4:3)</PresentationFormat>
  <Paragraphs>28</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China And Imperialism:  Day 1 - Context</vt:lpstr>
      <vt:lpstr>Good Old Times?</vt:lpstr>
      <vt:lpstr>Background</vt:lpstr>
      <vt:lpstr>Controls?</vt:lpstr>
      <vt:lpstr>PowerPoint Presentation</vt:lpstr>
      <vt:lpstr>Excerpt from Chinese Emperor Writing to George III, 1793</vt:lpstr>
      <vt:lpstr>Questions on 1793 Letter </vt:lpstr>
      <vt:lpstr>So, how did China go from the power of 1793 to the humiliation of imperialism?  Stay tuned for tomorrow’s lesson.</vt:lpstr>
      <vt:lpstr>Imperial Powers in China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And Imperialism:  Perspectives on the Opium Wars and  Why So Many Revolutions?</dc:title>
  <dc:creator>Risa Gluskin</dc:creator>
  <cp:lastModifiedBy>Risa Gluskin</cp:lastModifiedBy>
  <cp:revision>14</cp:revision>
  <dcterms:created xsi:type="dcterms:W3CDTF">2020-05-07T13:32:19Z</dcterms:created>
  <dcterms:modified xsi:type="dcterms:W3CDTF">2020-05-11T12:54:26Z</dcterms:modified>
</cp:coreProperties>
</file>