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8" r:id="rId6"/>
    <p:sldId id="269" r:id="rId7"/>
    <p:sldId id="265" r:id="rId8"/>
    <p:sldId id="266" r:id="rId9"/>
    <p:sldId id="267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8EBEC72-8AA7-42DD-AF5D-0F8FA04657E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2C3D09-CE0C-42AC-829D-88A9D7EB070B}" type="datetimeFigureOut">
              <a:rPr lang="en-CA" smtClean="0"/>
              <a:t>01/12/2015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images/h2/h2_1993.256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etmuseum.org/toah/hd/yuan/hd_yua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fe.easia.columbia.edu/mongols/conquests/conquests_4.htm" TargetMode="External"/><Relationship Id="rId2" Type="http://schemas.openxmlformats.org/officeDocument/2006/relationships/hyperlink" Target="http://www.metmuseum.org/toah/hd/khan1/hd_khan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gm.nationalgeographic.com/1996/12/genghis-khan/stanfield-photograph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chinaciv/1xaryuan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britannica.com/elementary/art-88146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sianhistory.about.com/od/profilesofasianleaders/ss/genghiskhanexhibitgallery.htm#step-head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nghiskhan.fieldmuseum.org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nghiskhan.fieldmuseum.org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fe.easia.columbia.edu/mongols/conquests/conquests_4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Mongols</a:t>
            </a:r>
            <a:br>
              <a:rPr lang="en-CA" dirty="0" smtClean="0"/>
            </a:br>
            <a:r>
              <a:rPr lang="en-CA" dirty="0" smtClean="0"/>
              <a:t>in China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CHW3M</a:t>
            </a:r>
          </a:p>
          <a:p>
            <a:r>
              <a:rPr lang="en-CA" dirty="0" smtClean="0"/>
              <a:t>What happened to Chinese stability?</a:t>
            </a:r>
          </a:p>
          <a:p>
            <a:r>
              <a:rPr lang="en-CA" dirty="0" smtClean="0"/>
              <a:t>Who was progressing, who was declining under Mongol rule?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6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Primary Source Object = Physical Evidence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2857500" cy="3981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62646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Mongol Passport, Metropolitan Museum of Art, </a:t>
            </a:r>
            <a:r>
              <a:rPr lang="en-CA" sz="1400" dirty="0" err="1" smtClean="0"/>
              <a:t>Heilbrunn</a:t>
            </a:r>
            <a:r>
              <a:rPr lang="en-CA" sz="1400" dirty="0" smtClean="0"/>
              <a:t> Timeline of Art History, 2000-2015 </a:t>
            </a:r>
            <a:r>
              <a:rPr lang="en-CA" sz="1400" dirty="0" smtClean="0">
                <a:hlinkClick r:id="rId3"/>
              </a:rPr>
              <a:t>http://www.metmuseum.org/toah/images/h2/h2_1993.256.jpg</a:t>
            </a:r>
            <a:r>
              <a:rPr lang="en-CA" sz="1400" dirty="0" smtClean="0"/>
              <a:t> (April 28, 2015)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276872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Passport = “symbol </a:t>
            </a:r>
            <a:r>
              <a:rPr lang="en-CA" dirty="0"/>
              <a:t>of Mongol administration used to regulate and secure communication in the vast </a:t>
            </a:r>
            <a:r>
              <a:rPr lang="en-CA" dirty="0" smtClean="0"/>
              <a:t>empire”</a:t>
            </a:r>
          </a:p>
          <a:p>
            <a:endParaRPr lang="en-CA" dirty="0"/>
          </a:p>
          <a:p>
            <a:r>
              <a:rPr lang="en-CA" dirty="0" smtClean="0"/>
              <a:t>Inscription in Mongol script: </a:t>
            </a:r>
          </a:p>
          <a:p>
            <a:r>
              <a:rPr lang="en-CA" dirty="0" smtClean="0"/>
              <a:t>By </a:t>
            </a:r>
            <a:r>
              <a:rPr lang="en-CA" dirty="0"/>
              <a:t>the strength of Eternal Heaven,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an edict of the Emperor [Khan].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He who has no respect shall be guilty.</a:t>
            </a:r>
          </a:p>
        </p:txBody>
      </p:sp>
    </p:spTree>
    <p:extLst>
      <p:ext uri="{BB962C8B-B14F-4D97-AF65-F5344CB8AC3E}">
        <p14:creationId xmlns:p14="http://schemas.microsoft.com/office/powerpoint/2010/main" val="5378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Yuan Dynasty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“Ironically</a:t>
            </a:r>
            <a:r>
              <a:rPr lang="en-CA" dirty="0"/>
              <a:t>, during this century of alien occupation, Chinese culture not only survived but was reinvigorated</a:t>
            </a:r>
            <a:r>
              <a:rPr lang="en-CA" dirty="0" smtClean="0">
                <a:solidFill>
                  <a:schemeClr val="accent1"/>
                </a:solidFill>
              </a:rPr>
              <a:t>.</a:t>
            </a:r>
            <a:r>
              <a:rPr lang="en-CA" dirty="0" smtClean="0">
                <a:solidFill>
                  <a:schemeClr val="accent1"/>
                </a:solidFill>
                <a:hlinkClick r:id="rId2"/>
              </a:rPr>
              <a:t>”</a:t>
            </a:r>
          </a:p>
          <a:p>
            <a:pPr marL="114300" indent="0">
              <a:buNone/>
            </a:pPr>
            <a:endParaRPr lang="en-CA" dirty="0" smtClean="0">
              <a:solidFill>
                <a:schemeClr val="accent1"/>
              </a:solidFill>
              <a:hlinkClick r:id="rId2"/>
            </a:endParaRPr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81287"/>
            <a:ext cx="1428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95" y="2745797"/>
            <a:ext cx="4762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951291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Metropolitan Museum of Art, </a:t>
            </a:r>
            <a:r>
              <a:rPr lang="en-CA" dirty="0" err="1" smtClean="0"/>
              <a:t>Heilbrunn</a:t>
            </a:r>
            <a:r>
              <a:rPr lang="en-CA" dirty="0" smtClean="0"/>
              <a:t> Timeline of Art History: </a:t>
            </a:r>
            <a:r>
              <a:rPr lang="en-CA" dirty="0"/>
              <a:t>Yuan Dynasty,  2000-2015,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www.metmuseum.org/toah/hd/yuan/hd_yuan.htm</a:t>
            </a:r>
            <a:r>
              <a:rPr lang="en-CA" dirty="0" smtClean="0"/>
              <a:t> (Dec. 1, 2015)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5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Further Reading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http://www.metmuseum.org/toah/hd/khan1/hd_khan1.htm</a:t>
            </a:r>
            <a:endParaRPr lang="en-CA" dirty="0" smtClean="0"/>
          </a:p>
          <a:p>
            <a:r>
              <a:rPr lang="en-CA" dirty="0">
                <a:hlinkClick r:id="rId3"/>
              </a:rPr>
              <a:t>http://afe.easia.columbia.edu/mongols/conquests/conquests_4.htm</a:t>
            </a:r>
            <a:endParaRPr lang="en-CA" dirty="0"/>
          </a:p>
          <a:p>
            <a:pPr lvl="1"/>
            <a:r>
              <a:rPr lang="en-CA" dirty="0"/>
              <a:t>The Mongols in World History</a:t>
            </a:r>
          </a:p>
          <a:p>
            <a:r>
              <a:rPr lang="en-CA" dirty="0">
                <a:hlinkClick r:id="rId4"/>
              </a:rPr>
              <a:t>http://ngm.nationalgeographic.com/1996/12/genghis-khan/stanfield-photography</a:t>
            </a:r>
            <a:endParaRPr lang="en-CA" dirty="0"/>
          </a:p>
          <a:p>
            <a:pPr lvl="1"/>
            <a:r>
              <a:rPr lang="en-CA" dirty="0"/>
              <a:t>National Geographic, photo exhibit – see where </a:t>
            </a:r>
            <a:r>
              <a:rPr lang="en-CA" dirty="0" err="1"/>
              <a:t>Temujin</a:t>
            </a:r>
            <a:r>
              <a:rPr lang="en-CA" dirty="0"/>
              <a:t> was born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6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 of </a:t>
            </a:r>
            <a:r>
              <a:rPr lang="en-CA" dirty="0" smtClean="0"/>
              <a:t>Mongol Empire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5" y="1615655"/>
            <a:ext cx="6988894" cy="4765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6381328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u="sng" dirty="0" smtClean="0">
                <a:hlinkClick r:id="rId3"/>
              </a:rPr>
              <a:t>University of Washington, A Visual Sourcebook of Chinese Civilization, </a:t>
            </a:r>
            <a:r>
              <a:rPr lang="en-CA" sz="1200" u="sng" dirty="0" err="1" smtClean="0">
                <a:hlinkClick r:id="rId3"/>
              </a:rPr>
              <a:t>N.d.</a:t>
            </a:r>
            <a:r>
              <a:rPr lang="en-CA" sz="1200" u="sng" dirty="0" smtClean="0">
                <a:hlinkClick r:id="rId3"/>
              </a:rPr>
              <a:t>, </a:t>
            </a:r>
            <a:endParaRPr lang="en-CA" sz="1200" u="sng" dirty="0">
              <a:hlinkClick r:id="rId3"/>
            </a:endParaRPr>
          </a:p>
          <a:p>
            <a:r>
              <a:rPr lang="en-CA" sz="1200" dirty="0" smtClean="0">
                <a:hlinkClick r:id="rId3"/>
              </a:rPr>
              <a:t>https://depts.washington.edu/chinaciv/1xaryuan.htm</a:t>
            </a:r>
            <a:r>
              <a:rPr lang="en-CA" sz="1200" dirty="0" smtClean="0"/>
              <a:t> (April 28, 2015)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7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Expansion Over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877050" cy="4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62373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Encyclopedia Britannica Kids, </a:t>
            </a:r>
            <a:r>
              <a:rPr lang="en-CA" dirty="0" err="1" smtClean="0"/>
              <a:t>Ghengis</a:t>
            </a:r>
            <a:r>
              <a:rPr lang="en-CA" dirty="0" smtClean="0"/>
              <a:t> Khan, Mongol Empire, 2015,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kids.britannica.com/elementary/art-88146</a:t>
            </a:r>
            <a:r>
              <a:rPr lang="en-CA" dirty="0" smtClean="0"/>
              <a:t> (April 28, 2015)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8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How </a:t>
            </a:r>
            <a:r>
              <a:rPr lang="en-CA" sz="4400" dirty="0" smtClean="0"/>
              <a:t>Did They Expand </a:t>
            </a:r>
            <a:r>
              <a:rPr lang="en-CA" sz="4400" dirty="0"/>
              <a:t>S</a:t>
            </a:r>
            <a:r>
              <a:rPr lang="en-CA" sz="4400" dirty="0" smtClean="0"/>
              <a:t>o Much</a:t>
            </a:r>
            <a:r>
              <a:rPr lang="en-CA" sz="4400" dirty="0" smtClean="0"/>
              <a:t>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Military Strengths</a:t>
            </a:r>
          </a:p>
          <a:p>
            <a:r>
              <a:rPr lang="en-CA" dirty="0" smtClean="0"/>
              <a:t>Horsehide armour hardened in urine</a:t>
            </a:r>
          </a:p>
          <a:p>
            <a:r>
              <a:rPr lang="en-CA" dirty="0" smtClean="0"/>
              <a:t>2 crossbows per horseman, could go a distance of 180m (farther than any other at the time) – shoot backwards</a:t>
            </a:r>
          </a:p>
          <a:p>
            <a:r>
              <a:rPr lang="en-CA" dirty="0" smtClean="0"/>
              <a:t>3 horses per man – for endurance and survival on long distance rides (remounts too)</a:t>
            </a:r>
          </a:p>
          <a:p>
            <a:r>
              <a:rPr lang="en-CA" dirty="0" smtClean="0"/>
              <a:t>Catapult missiles (with diseased animal and human corpses)</a:t>
            </a:r>
          </a:p>
          <a:p>
            <a:r>
              <a:rPr lang="en-CA" dirty="0" smtClean="0"/>
              <a:t>Drank </a:t>
            </a:r>
            <a:r>
              <a:rPr lang="en-CA" dirty="0" smtClean="0"/>
              <a:t>horse blood and milk</a:t>
            </a:r>
          </a:p>
          <a:p>
            <a:r>
              <a:rPr lang="en-CA" dirty="0" smtClean="0"/>
              <a:t>Women picked up arrows after battles for re-use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11880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hlinkClick r:id="rId2"/>
              </a:rPr>
              <a:t>http://</a:t>
            </a:r>
            <a:r>
              <a:rPr lang="en-CA" sz="1200" dirty="0" smtClean="0">
                <a:hlinkClick r:id="rId2"/>
              </a:rPr>
              <a:t>asianhistory.about.com/od/profilesofasianleaders/ss/genghiskhanexhibitgallery.htm#step-heading</a:t>
            </a:r>
            <a:r>
              <a:rPr lang="en-CA" sz="1200" dirty="0" smtClean="0"/>
              <a:t> Denver </a:t>
            </a:r>
            <a:r>
              <a:rPr lang="en-CA" sz="1200" dirty="0"/>
              <a:t>Museum exhibit – see crossbow and trebuchet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3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Recurved Composite Bow, Quiver and Arrows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CA" dirty="0" smtClean="0"/>
              <a:t>Field Museum, Genghis Khan Exhibit, </a:t>
            </a:r>
            <a:r>
              <a:rPr lang="en-CA" dirty="0" err="1" smtClean="0"/>
              <a:t>N.d.</a:t>
            </a:r>
            <a:r>
              <a:rPr lang="en-CA" dirty="0"/>
              <a:t>, </a:t>
            </a:r>
            <a:r>
              <a:rPr lang="en-CA" dirty="0">
                <a:hlinkClick r:id="rId2"/>
              </a:rPr>
              <a:t>http://genghiskhan.fieldmuseum.org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(Dec. 1, 2015)</a:t>
            </a:r>
            <a:endParaRPr lang="en-C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r="180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Traction Trebuchet Model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CA" dirty="0"/>
              <a:t>Field Museum, Genghis Khan Exhibit, </a:t>
            </a:r>
            <a:r>
              <a:rPr lang="en-CA" dirty="0" err="1"/>
              <a:t>N.d.</a:t>
            </a:r>
            <a:r>
              <a:rPr lang="en-CA" dirty="0"/>
              <a:t>, </a:t>
            </a:r>
            <a:r>
              <a:rPr lang="en-CA" dirty="0">
                <a:hlinkClick r:id="rId2"/>
              </a:rPr>
              <a:t>http://genghiskhan.fieldmuseum.org/</a:t>
            </a:r>
            <a:r>
              <a:rPr lang="en-CA" dirty="0"/>
              <a:t> (Dec. </a:t>
            </a:r>
            <a:r>
              <a:rPr lang="en-CA" dirty="0" smtClean="0"/>
              <a:t>1, 2015</a:t>
            </a:r>
            <a:r>
              <a:rPr lang="en-CA" dirty="0"/>
              <a:t>)</a:t>
            </a:r>
          </a:p>
          <a:p>
            <a:pPr algn="l"/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4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</a:t>
            </a:r>
            <a:r>
              <a:rPr lang="en-CA" dirty="0" smtClean="0"/>
              <a:t>Was Their Leader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err="1" smtClean="0"/>
              <a:t>Ghengis</a:t>
            </a:r>
            <a:r>
              <a:rPr lang="en-CA" u="sng" dirty="0" smtClean="0"/>
              <a:t> (</a:t>
            </a:r>
            <a:r>
              <a:rPr lang="en-CA" u="sng" dirty="0" err="1" smtClean="0"/>
              <a:t>Chinggis</a:t>
            </a:r>
            <a:r>
              <a:rPr lang="en-CA" u="sng" dirty="0" smtClean="0"/>
              <a:t>) Khan = </a:t>
            </a:r>
            <a:r>
              <a:rPr lang="en-CA" u="sng" dirty="0" err="1" smtClean="0"/>
              <a:t>Temujin</a:t>
            </a:r>
            <a:r>
              <a:rPr lang="en-CA" u="sng" dirty="0" smtClean="0"/>
              <a:t> </a:t>
            </a:r>
          </a:p>
          <a:p>
            <a:r>
              <a:rPr lang="en-CA" dirty="0" smtClean="0"/>
              <a:t>Born c. 1165</a:t>
            </a:r>
          </a:p>
          <a:p>
            <a:r>
              <a:rPr lang="en-CA" dirty="0" smtClean="0"/>
              <a:t>Had </a:t>
            </a:r>
            <a:r>
              <a:rPr lang="en-CA" dirty="0" smtClean="0"/>
              <a:t>a “tough” upbringing in a nomadic society of tribal warfare</a:t>
            </a:r>
          </a:p>
          <a:p>
            <a:r>
              <a:rPr lang="en-CA" dirty="0" smtClean="0"/>
              <a:t>Became </a:t>
            </a:r>
            <a:r>
              <a:rPr lang="en-CA" dirty="0" smtClean="0"/>
              <a:t>Mongol “khan” – leader</a:t>
            </a:r>
          </a:p>
          <a:p>
            <a:r>
              <a:rPr lang="en-CA" dirty="0" smtClean="0"/>
              <a:t>At a Great Assembly in 1206 he </a:t>
            </a:r>
            <a:r>
              <a:rPr lang="en-CA" dirty="0" smtClean="0"/>
              <a:t>was </a:t>
            </a:r>
            <a:r>
              <a:rPr lang="en-CA" dirty="0" smtClean="0"/>
              <a:t>made “Genghis Khan” – strong ruler</a:t>
            </a:r>
          </a:p>
          <a:p>
            <a:r>
              <a:rPr lang="en-CA" dirty="0" smtClean="0"/>
              <a:t>He </a:t>
            </a:r>
            <a:r>
              <a:rPr lang="en-CA" dirty="0" smtClean="0"/>
              <a:t>unified </a:t>
            </a:r>
            <a:r>
              <a:rPr lang="en-CA" dirty="0" smtClean="0"/>
              <a:t>the Mongols with a written language, big army and standardized laws</a:t>
            </a:r>
          </a:p>
          <a:p>
            <a:r>
              <a:rPr lang="en-CA" dirty="0" smtClean="0"/>
              <a:t>He </a:t>
            </a:r>
            <a:r>
              <a:rPr lang="en-CA" dirty="0" smtClean="0"/>
              <a:t>started </a:t>
            </a:r>
            <a:r>
              <a:rPr lang="en-CA" dirty="0" smtClean="0"/>
              <a:t>Mongol expansion south into China and west across Central Asia toward the Caspian Sea</a:t>
            </a:r>
          </a:p>
          <a:p>
            <a:r>
              <a:rPr lang="en-CA" dirty="0" smtClean="0"/>
              <a:t>Died in 1227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475656" cy="17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Yuan Dynasty in China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Led by </a:t>
            </a:r>
            <a:r>
              <a:rPr lang="en-CA" dirty="0" err="1"/>
              <a:t>Kubilai</a:t>
            </a:r>
            <a:r>
              <a:rPr lang="en-CA" dirty="0"/>
              <a:t> Khan, grandson of </a:t>
            </a:r>
            <a:r>
              <a:rPr lang="en-CA" dirty="0" err="1"/>
              <a:t>Ghengis</a:t>
            </a:r>
            <a:endParaRPr lang="en-CA" dirty="0"/>
          </a:p>
          <a:p>
            <a:r>
              <a:rPr lang="en-CA" dirty="0" smtClean="0"/>
              <a:t>“Until </a:t>
            </a:r>
            <a:r>
              <a:rPr lang="en-CA" dirty="0"/>
              <a:t>about 20 years ago, most scholars of Mongol-era China emphasized the destructive influence of Mongol rule</a:t>
            </a:r>
            <a:r>
              <a:rPr lang="en-CA" dirty="0" smtClean="0"/>
              <a:t>.” </a:t>
            </a:r>
            <a:endParaRPr lang="en-CA" dirty="0" smtClean="0"/>
          </a:p>
          <a:p>
            <a:pPr lvl="1"/>
            <a:r>
              <a:rPr lang="en-CA" sz="1000" dirty="0" smtClean="0"/>
              <a:t>(</a:t>
            </a:r>
            <a:r>
              <a:rPr lang="en-CA" sz="1000" dirty="0" smtClean="0"/>
              <a:t>The Mongols in World History, </a:t>
            </a:r>
            <a:r>
              <a:rPr lang="en-CA" sz="1000" dirty="0">
                <a:hlinkClick r:id="rId2"/>
              </a:rPr>
              <a:t>http://</a:t>
            </a:r>
            <a:r>
              <a:rPr lang="en-CA" sz="1000" dirty="0" smtClean="0">
                <a:hlinkClick r:id="rId2"/>
              </a:rPr>
              <a:t>afe.easia.columbia.edu/mongols/conquests/conquests_4.htm</a:t>
            </a:r>
            <a:r>
              <a:rPr lang="en-CA" sz="1000" dirty="0" smtClean="0"/>
              <a:t>)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What happened to Chinese stability?</a:t>
            </a:r>
          </a:p>
          <a:p>
            <a:pPr lvl="2"/>
            <a:r>
              <a:rPr lang="en-CA" sz="2200" dirty="0" smtClean="0"/>
              <a:t>Could it hold up to the Mongols?</a:t>
            </a:r>
          </a:p>
          <a:p>
            <a:pPr lvl="2"/>
            <a:r>
              <a:rPr lang="en-CA" sz="2200" dirty="0" smtClean="0"/>
              <a:t>Did the Chinese lose their distinct cultural identity under foreign rule?</a:t>
            </a:r>
          </a:p>
          <a:p>
            <a:pPr lvl="2"/>
            <a:r>
              <a:rPr lang="en-CA" sz="2200" dirty="0" smtClean="0"/>
              <a:t>Did anything Chinese rub off on the Mongols?</a:t>
            </a:r>
            <a:endParaRPr lang="en-CA" sz="2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9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Textbook Notes, 354-355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841725"/>
              </p:ext>
            </p:extLst>
          </p:nvPr>
        </p:nvGraphicFramePr>
        <p:xfrm>
          <a:off x="395536" y="1412776"/>
          <a:ext cx="7488832" cy="4053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2170"/>
                <a:gridCol w="3596662"/>
              </a:tblGrid>
              <a:tr h="472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dirty="0">
                          <a:effectLst/>
                        </a:rPr>
                        <a:t>Who benefited from (or didn’t suffer as much) Mongol rule: why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dirty="0">
                          <a:effectLst/>
                        </a:rPr>
                        <a:t>Who suffered during Mongol rule: why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9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100" dirty="0" smtClean="0">
                          <a:effectLst/>
                        </a:rPr>
                        <a:t> 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9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Unintended Consequences: </a:t>
                      </a:r>
                    </a:p>
                  </a:txBody>
                  <a:tcPr marL="68580" marR="68580" marT="0" marB="0"/>
                </a:tc>
              </a:tr>
              <a:tr h="7118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Unintended Consequences for Chinese innovations</a:t>
                      </a:r>
                      <a:r>
                        <a:rPr lang="en-CA" sz="2000" dirty="0" smtClean="0">
                          <a:effectLst/>
                        </a:rPr>
                        <a:t>: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5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153</TotalTime>
  <Words>540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The Mongols in China</vt:lpstr>
      <vt:lpstr>Map of Mongol Empire</vt:lpstr>
      <vt:lpstr>Expansion Over Time</vt:lpstr>
      <vt:lpstr>How Did They Expand So Much?</vt:lpstr>
      <vt:lpstr>Recurved Composite Bow, Quiver and Arrows</vt:lpstr>
      <vt:lpstr>Traction Trebuchet Model</vt:lpstr>
      <vt:lpstr>Who Was Their Leader?</vt:lpstr>
      <vt:lpstr>Yuan Dynasty in China</vt:lpstr>
      <vt:lpstr>Textbook Notes, 354-355</vt:lpstr>
      <vt:lpstr>Primary Source Object = Physical Evidence</vt:lpstr>
      <vt:lpstr>Yuan Dynasty </vt:lpstr>
      <vt:lpstr>Further Reading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Mongols</dc:title>
  <dc:creator>Gluskin, Risa</dc:creator>
  <cp:lastModifiedBy>Gluskin, Risa</cp:lastModifiedBy>
  <cp:revision>50</cp:revision>
  <dcterms:created xsi:type="dcterms:W3CDTF">2015-04-28T12:13:52Z</dcterms:created>
  <dcterms:modified xsi:type="dcterms:W3CDTF">2015-12-01T21:38:48Z</dcterms:modified>
</cp:coreProperties>
</file>