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58" r:id="rId5"/>
    <p:sldId id="259" r:id="rId6"/>
    <p:sldId id="262" r:id="rId7"/>
    <p:sldId id="260" r:id="rId8"/>
    <p:sldId id="269" r:id="rId9"/>
    <p:sldId id="264"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5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B761062-C16F-A34B-AC50-71D95982E0D1}" type="datetimeFigureOut">
              <a:rPr lang="en-US" smtClean="0"/>
              <a:t>13-12-01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151985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B761062-C16F-A34B-AC50-71D95982E0D1}" type="datetimeFigureOut">
              <a:rPr lang="en-US" smtClean="0"/>
              <a:t>13-12-01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6152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B761062-C16F-A34B-AC50-71D95982E0D1}" type="datetimeFigureOut">
              <a:rPr lang="en-US" smtClean="0"/>
              <a:t>13-12-01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332265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B761062-C16F-A34B-AC50-71D95982E0D1}" type="datetimeFigureOut">
              <a:rPr lang="en-US" smtClean="0"/>
              <a:t>13-12-01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68179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B761062-C16F-A34B-AC50-71D95982E0D1}" type="datetimeFigureOut">
              <a:rPr lang="en-US" smtClean="0"/>
              <a:t>13-12-01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31573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B761062-C16F-A34B-AC50-71D95982E0D1}" type="datetimeFigureOut">
              <a:rPr lang="en-US" smtClean="0"/>
              <a:t>13-12-01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18246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B761062-C16F-A34B-AC50-71D95982E0D1}" type="datetimeFigureOut">
              <a:rPr lang="en-US" smtClean="0"/>
              <a:t>13-12-01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19310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B761062-C16F-A34B-AC50-71D95982E0D1}" type="datetimeFigureOut">
              <a:rPr lang="en-US" smtClean="0"/>
              <a:t>13-12-01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177847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61062-C16F-A34B-AC50-71D95982E0D1}" type="datetimeFigureOut">
              <a:rPr lang="en-US" smtClean="0"/>
              <a:t>13-12-01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70567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B761062-C16F-A34B-AC50-71D95982E0D1}" type="datetimeFigureOut">
              <a:rPr lang="en-US" smtClean="0"/>
              <a:t>13-12-01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404177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B761062-C16F-A34B-AC50-71D95982E0D1}" type="datetimeFigureOut">
              <a:rPr lang="en-US" smtClean="0"/>
              <a:t>13-12-01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FC5A-ABCB-8043-B370-35D0E3537F67}" type="slidenum">
              <a:rPr lang="en-US" smtClean="0"/>
              <a:t>‹#›</a:t>
            </a:fld>
            <a:endParaRPr lang="en-US"/>
          </a:p>
        </p:txBody>
      </p:sp>
    </p:spTree>
    <p:extLst>
      <p:ext uri="{BB962C8B-B14F-4D97-AF65-F5344CB8AC3E}">
        <p14:creationId xmlns:p14="http://schemas.microsoft.com/office/powerpoint/2010/main" val="1088731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61062-C16F-A34B-AC50-71D95982E0D1}" type="datetimeFigureOut">
              <a:rPr lang="en-US" smtClean="0"/>
              <a:t>13-12-01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8FC5A-ABCB-8043-B370-35D0E3537F67}" type="slidenum">
              <a:rPr lang="en-US" smtClean="0"/>
              <a:t>‹#›</a:t>
            </a:fld>
            <a:endParaRPr lang="en-US"/>
          </a:p>
        </p:txBody>
      </p:sp>
    </p:spTree>
    <p:extLst>
      <p:ext uri="{BB962C8B-B14F-4D97-AF65-F5344CB8AC3E}">
        <p14:creationId xmlns:p14="http://schemas.microsoft.com/office/powerpoint/2010/main" val="96978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Zuma’s</a:t>
            </a:r>
            <a:r>
              <a:rPr lang="en-US" dirty="0" smtClean="0"/>
              <a:t> Unforgettable Journey </a:t>
            </a:r>
            <a:endParaRPr lang="en-US" dirty="0"/>
          </a:p>
        </p:txBody>
      </p:sp>
      <p:sp>
        <p:nvSpPr>
          <p:cNvPr id="3" name="Subtitle 2"/>
          <p:cNvSpPr>
            <a:spLocks noGrp="1"/>
          </p:cNvSpPr>
          <p:nvPr>
            <p:ph type="subTitle" idx="1"/>
          </p:nvPr>
        </p:nvSpPr>
        <p:spPr/>
        <p:txBody>
          <a:bodyPr/>
          <a:lstStyle/>
          <a:p>
            <a:r>
              <a:rPr lang="en-US" dirty="0" smtClean="0"/>
              <a:t>By: Jamie Young, Nicole </a:t>
            </a:r>
            <a:r>
              <a:rPr lang="en-US" dirty="0" err="1" smtClean="0"/>
              <a:t>Tsinas</a:t>
            </a:r>
            <a:r>
              <a:rPr lang="en-US" dirty="0" smtClean="0"/>
              <a:t>, Iulia </a:t>
            </a:r>
            <a:r>
              <a:rPr lang="en-US" dirty="0" err="1" smtClean="0"/>
              <a:t>Iancu</a:t>
            </a:r>
            <a:r>
              <a:rPr lang="en-US" dirty="0" smtClean="0"/>
              <a:t>, and Andrew Patton </a:t>
            </a:r>
          </a:p>
          <a:p>
            <a:endParaRPr lang="en-US" dirty="0"/>
          </a:p>
        </p:txBody>
      </p:sp>
    </p:spTree>
    <p:extLst>
      <p:ext uri="{BB962C8B-B14F-4D97-AF65-F5344CB8AC3E}">
        <p14:creationId xmlns:p14="http://schemas.microsoft.com/office/powerpoint/2010/main" val="310784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The Great Temple</a:t>
            </a:r>
            <a:endParaRPr lang="en-US" dirty="0"/>
          </a:p>
        </p:txBody>
      </p:sp>
      <p:sp>
        <p:nvSpPr>
          <p:cNvPr id="5" name="Content Placeholder 2"/>
          <p:cNvSpPr>
            <a:spLocks noGrp="1"/>
          </p:cNvSpPr>
          <p:nvPr>
            <p:ph idx="1"/>
          </p:nvPr>
        </p:nvSpPr>
        <p:spPr>
          <a:xfrm>
            <a:off x="457201" y="1187676"/>
            <a:ext cx="4011769" cy="5210412"/>
          </a:xfrm>
        </p:spPr>
        <p:txBody>
          <a:bodyPr>
            <a:noAutofit/>
          </a:bodyPr>
          <a:lstStyle/>
          <a:p>
            <a:pPr marL="0" indent="0">
              <a:buNone/>
            </a:pPr>
            <a:r>
              <a:rPr lang="en-US" sz="2000" dirty="0" smtClean="0"/>
              <a:t>After a long and incredible journey, </a:t>
            </a:r>
            <a:r>
              <a:rPr lang="en-US" sz="2000" dirty="0" err="1" smtClean="0"/>
              <a:t>Zuma</a:t>
            </a:r>
            <a:r>
              <a:rPr lang="en-US" sz="2000" dirty="0" smtClean="0"/>
              <a:t> and his dad finally did it – they made it to the Great Temple! The Great Temple was the main sacred religious </a:t>
            </a:r>
            <a:r>
              <a:rPr lang="en-US" sz="2000" dirty="0"/>
              <a:t>building of the capitol </a:t>
            </a:r>
            <a:r>
              <a:rPr lang="en-US" sz="2000" dirty="0" smtClean="0"/>
              <a:t>city. It had two </a:t>
            </a:r>
            <a:r>
              <a:rPr lang="en-US" sz="2000" dirty="0"/>
              <a:t>shrines on the top - one to </a:t>
            </a:r>
            <a:r>
              <a:rPr lang="en-US" sz="2000" dirty="0" smtClean="0"/>
              <a:t>Huitzilopochtli, the god of sun and war, </a:t>
            </a:r>
            <a:r>
              <a:rPr lang="en-US" sz="2000" dirty="0"/>
              <a:t>and one to </a:t>
            </a:r>
            <a:r>
              <a:rPr lang="en-US" sz="2000" dirty="0" err="1" smtClean="0"/>
              <a:t>Tlaloc</a:t>
            </a:r>
            <a:r>
              <a:rPr lang="en-US" sz="2000" dirty="0" smtClean="0"/>
              <a:t>, the god of rain and fertility. </a:t>
            </a:r>
            <a:r>
              <a:rPr lang="en-US" sz="2000" dirty="0"/>
              <a:t>Huitzilopochtli </a:t>
            </a:r>
            <a:r>
              <a:rPr lang="en-US" sz="2000" dirty="0" smtClean="0"/>
              <a:t>was </a:t>
            </a:r>
            <a:r>
              <a:rPr lang="en-US" sz="2000" dirty="0"/>
              <a:t>the patron god of the </a:t>
            </a:r>
            <a:r>
              <a:rPr lang="en-US" sz="2000" dirty="0" smtClean="0"/>
              <a:t>Aztec people</a:t>
            </a:r>
            <a:r>
              <a:rPr lang="en-US" sz="2000" dirty="0"/>
              <a:t>, the one who led them to Tenochtitlan in the first place. </a:t>
            </a:r>
            <a:r>
              <a:rPr lang="en-US" sz="2000" dirty="0" smtClean="0"/>
              <a:t>The Great Temple had a double staircase in the front and was very tall and steep. It was the most amazing Twin Stairs Pyramid in all of the Empire. </a:t>
            </a:r>
            <a:r>
              <a:rPr lang="en-US" sz="2000" dirty="0" err="1" smtClean="0"/>
              <a:t>Zuma</a:t>
            </a:r>
            <a:r>
              <a:rPr lang="en-US" sz="2000" dirty="0" smtClean="0"/>
              <a:t> was blown away!</a:t>
            </a:r>
            <a:endParaRPr lang="en-US" sz="2000" dirty="0"/>
          </a:p>
        </p:txBody>
      </p:sp>
      <p:pic>
        <p:nvPicPr>
          <p:cNvPr id="6" name="Picture 5"/>
          <p:cNvPicPr>
            <a:picLocks noChangeAspect="1"/>
          </p:cNvPicPr>
          <p:nvPr/>
        </p:nvPicPr>
        <p:blipFill>
          <a:blip r:embed="rId2"/>
          <a:stretch>
            <a:fillRect/>
          </a:stretch>
        </p:blipFill>
        <p:spPr>
          <a:xfrm>
            <a:off x="4468970" y="2606287"/>
            <a:ext cx="4523316" cy="2193901"/>
          </a:xfrm>
          <a:prstGeom prst="rect">
            <a:avLst/>
          </a:prstGeom>
        </p:spPr>
      </p:pic>
      <p:sp>
        <p:nvSpPr>
          <p:cNvPr id="7" name="TextBox 6"/>
          <p:cNvSpPr txBox="1"/>
          <p:nvPr/>
        </p:nvSpPr>
        <p:spPr>
          <a:xfrm>
            <a:off x="170604" y="179848"/>
            <a:ext cx="2445351" cy="369332"/>
          </a:xfrm>
          <a:prstGeom prst="rect">
            <a:avLst/>
          </a:prstGeom>
          <a:noFill/>
        </p:spPr>
        <p:txBody>
          <a:bodyPr wrap="square" rtlCol="0">
            <a:spAutoFit/>
          </a:bodyPr>
          <a:lstStyle/>
          <a:p>
            <a:r>
              <a:rPr lang="en-US" dirty="0" smtClean="0"/>
              <a:t>By: Nicole </a:t>
            </a:r>
            <a:r>
              <a:rPr lang="en-US" dirty="0" err="1" smtClean="0"/>
              <a:t>Tsinas</a:t>
            </a:r>
            <a:r>
              <a:rPr lang="en-US" dirty="0" smtClean="0"/>
              <a:t> </a:t>
            </a:r>
            <a:endParaRPr lang="en-US" dirty="0"/>
          </a:p>
        </p:txBody>
      </p:sp>
    </p:spTree>
    <p:extLst>
      <p:ext uri="{BB962C8B-B14F-4D97-AF65-F5344CB8AC3E}">
        <p14:creationId xmlns:p14="http://schemas.microsoft.com/office/powerpoint/2010/main" val="136836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3923"/>
            <a:ext cx="8229600" cy="1143000"/>
          </a:xfrm>
        </p:spPr>
        <p:txBody>
          <a:bodyPr/>
          <a:lstStyle/>
          <a:p>
            <a:r>
              <a:rPr lang="en-US" dirty="0" smtClean="0"/>
              <a:t>The End</a:t>
            </a:r>
            <a:endParaRPr lang="en-US" dirty="0"/>
          </a:p>
        </p:txBody>
      </p:sp>
      <p:sp>
        <p:nvSpPr>
          <p:cNvPr id="5" name="Content Placeholder 2"/>
          <p:cNvSpPr>
            <a:spLocks noGrp="1"/>
          </p:cNvSpPr>
          <p:nvPr>
            <p:ph idx="1"/>
          </p:nvPr>
        </p:nvSpPr>
        <p:spPr>
          <a:xfrm>
            <a:off x="493486" y="1360716"/>
            <a:ext cx="4586518" cy="4807858"/>
          </a:xfrm>
        </p:spPr>
        <p:txBody>
          <a:bodyPr>
            <a:noAutofit/>
          </a:bodyPr>
          <a:lstStyle/>
          <a:p>
            <a:pPr marL="0" indent="0">
              <a:buNone/>
            </a:pPr>
            <a:r>
              <a:rPr lang="en-US" sz="2000" dirty="0" smtClean="0"/>
              <a:t>As </a:t>
            </a:r>
            <a:r>
              <a:rPr lang="en-US" sz="2000" dirty="0" err="1" smtClean="0"/>
              <a:t>Zuma</a:t>
            </a:r>
            <a:r>
              <a:rPr lang="en-US" sz="2000" dirty="0"/>
              <a:t> </a:t>
            </a:r>
            <a:r>
              <a:rPr lang="en-US" sz="2000" dirty="0" smtClean="0"/>
              <a:t>walked up the stairs of the Great Temple, he knew that giving his heart to the gods was the right thing to do.  </a:t>
            </a:r>
            <a:r>
              <a:rPr lang="en-US" sz="2000" dirty="0" err="1" smtClean="0"/>
              <a:t>Zuma</a:t>
            </a:r>
            <a:r>
              <a:rPr lang="en-US" sz="2000" dirty="0" smtClean="0"/>
              <a:t> lay down on a big block of stone, and before the priest took out his heart with a special set of knives, this fair young man remembered the last year of his life;  </a:t>
            </a:r>
            <a:r>
              <a:rPr lang="en-US" sz="2000" dirty="0"/>
              <a:t>t</a:t>
            </a:r>
            <a:r>
              <a:rPr lang="en-US" sz="2000" dirty="0" smtClean="0"/>
              <a:t>he times that he had lots of girlfriends and was treated with great amounts of honor and respect.  </a:t>
            </a:r>
            <a:r>
              <a:rPr lang="en-US" sz="2000" dirty="0" err="1" smtClean="0"/>
              <a:t>Zuma</a:t>
            </a:r>
            <a:r>
              <a:rPr lang="en-US" sz="2000" dirty="0" smtClean="0"/>
              <a:t> knew that his last year had been everything a boy could have ever dreamed of, and even though </a:t>
            </a:r>
            <a:r>
              <a:rPr lang="en-US" sz="2000" dirty="0" err="1" smtClean="0"/>
              <a:t>Zuma</a:t>
            </a:r>
            <a:r>
              <a:rPr lang="en-US" sz="2000" dirty="0" smtClean="0"/>
              <a:t> knew he would miss his loving family and kind friends, he was looking forward to repaying the gods that gave him life.</a:t>
            </a:r>
          </a:p>
        </p:txBody>
      </p:sp>
      <p:pic>
        <p:nvPicPr>
          <p:cNvPr id="6" name="Picture 5" descr="Screen Shot 2013-12-01 at 7.31.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329" y="1516237"/>
            <a:ext cx="3427982" cy="2503714"/>
          </a:xfrm>
          <a:prstGeom prst="rect">
            <a:avLst/>
          </a:prstGeom>
        </p:spPr>
      </p:pic>
      <p:sp>
        <p:nvSpPr>
          <p:cNvPr id="7" name="TextBox 6"/>
          <p:cNvSpPr txBox="1"/>
          <p:nvPr/>
        </p:nvSpPr>
        <p:spPr>
          <a:xfrm>
            <a:off x="6168571" y="4019951"/>
            <a:ext cx="2409371" cy="1477328"/>
          </a:xfrm>
          <a:prstGeom prst="rect">
            <a:avLst/>
          </a:prstGeom>
          <a:noFill/>
        </p:spPr>
        <p:txBody>
          <a:bodyPr wrap="square" rtlCol="0">
            <a:spAutoFit/>
          </a:bodyPr>
          <a:lstStyle/>
          <a:p>
            <a:r>
              <a:rPr lang="en-US" dirty="0" smtClean="0"/>
              <a:t>These were the special knives that were used to take out </a:t>
            </a:r>
            <a:r>
              <a:rPr lang="en-US" dirty="0" err="1" smtClean="0"/>
              <a:t>Zuma’s</a:t>
            </a:r>
            <a:r>
              <a:rPr lang="en-US" dirty="0" smtClean="0"/>
              <a:t> heart before giving it to the gods.</a:t>
            </a:r>
            <a:endParaRPr lang="en-US" dirty="0"/>
          </a:p>
        </p:txBody>
      </p:sp>
      <p:sp>
        <p:nvSpPr>
          <p:cNvPr id="8" name="TextBox 7"/>
          <p:cNvSpPr txBox="1"/>
          <p:nvPr/>
        </p:nvSpPr>
        <p:spPr>
          <a:xfrm>
            <a:off x="227474" y="274638"/>
            <a:ext cx="1990402" cy="369332"/>
          </a:xfrm>
          <a:prstGeom prst="rect">
            <a:avLst/>
          </a:prstGeom>
          <a:noFill/>
        </p:spPr>
        <p:txBody>
          <a:bodyPr wrap="square" rtlCol="0">
            <a:spAutoFit/>
          </a:bodyPr>
          <a:lstStyle/>
          <a:p>
            <a:r>
              <a:rPr lang="en-US" dirty="0" smtClean="0"/>
              <a:t>By: Jamie Young</a:t>
            </a:r>
            <a:endParaRPr lang="en-US" dirty="0"/>
          </a:p>
        </p:txBody>
      </p:sp>
      <p:sp>
        <p:nvSpPr>
          <p:cNvPr id="9" name="TextBox 8"/>
          <p:cNvSpPr txBox="1"/>
          <p:nvPr/>
        </p:nvSpPr>
        <p:spPr>
          <a:xfrm>
            <a:off x="7260227" y="183923"/>
            <a:ext cx="1599430" cy="369332"/>
          </a:xfrm>
          <a:prstGeom prst="rect">
            <a:avLst/>
          </a:prstGeom>
          <a:noFill/>
        </p:spPr>
        <p:txBody>
          <a:bodyPr wrap="square" rtlCol="0">
            <a:spAutoFit/>
          </a:bodyPr>
          <a:lstStyle/>
          <a:p>
            <a:r>
              <a:rPr lang="en-US" dirty="0" smtClean="0"/>
              <a:t>Belief Systems</a:t>
            </a:r>
            <a:endParaRPr lang="en-US" dirty="0"/>
          </a:p>
        </p:txBody>
      </p:sp>
    </p:spTree>
    <p:extLst>
      <p:ext uri="{BB962C8B-B14F-4D97-AF65-F5344CB8AC3E}">
        <p14:creationId xmlns:p14="http://schemas.microsoft.com/office/powerpoint/2010/main" val="2896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48"/>
            <a:ext cx="8229600" cy="1143000"/>
          </a:xfrm>
        </p:spPr>
        <p:txBody>
          <a:bodyPr/>
          <a:lstStyle/>
          <a:p>
            <a:r>
              <a:rPr lang="en-US" dirty="0" smtClean="0"/>
              <a:t>Welcome to the Family</a:t>
            </a:r>
            <a:endParaRPr lang="en-US" dirty="0"/>
          </a:p>
        </p:txBody>
      </p:sp>
      <p:sp>
        <p:nvSpPr>
          <p:cNvPr id="3" name="Content Placeholder 2"/>
          <p:cNvSpPr>
            <a:spLocks noGrp="1"/>
          </p:cNvSpPr>
          <p:nvPr>
            <p:ph idx="1"/>
          </p:nvPr>
        </p:nvSpPr>
        <p:spPr>
          <a:xfrm>
            <a:off x="457200" y="1600200"/>
            <a:ext cx="4550229" cy="4525963"/>
          </a:xfrm>
        </p:spPr>
        <p:txBody>
          <a:bodyPr>
            <a:normAutofit/>
          </a:bodyPr>
          <a:lstStyle/>
          <a:p>
            <a:pPr marL="0" indent="0">
              <a:buNone/>
            </a:pPr>
            <a:r>
              <a:rPr lang="en-US" sz="2000" dirty="0" smtClean="0"/>
              <a:t>There once was a boy named </a:t>
            </a:r>
            <a:r>
              <a:rPr lang="en-US" sz="2000" dirty="0" err="1" smtClean="0"/>
              <a:t>Zuma</a:t>
            </a:r>
            <a:r>
              <a:rPr lang="en-US" sz="2000" dirty="0" smtClean="0"/>
              <a:t> who was 18 years old. </a:t>
            </a:r>
            <a:r>
              <a:rPr lang="en-US" sz="2000" dirty="0" err="1" smtClean="0"/>
              <a:t>Zuma</a:t>
            </a:r>
            <a:r>
              <a:rPr lang="en-US" sz="2000" dirty="0" smtClean="0"/>
              <a:t> lives in the Aztec Empire close to the capital of Tenochtitlan. He had one sister, a mother and a father. On an ordinary day for this family </a:t>
            </a:r>
            <a:r>
              <a:rPr lang="en-US" sz="2000" dirty="0" err="1" smtClean="0"/>
              <a:t>Zuma’s</a:t>
            </a:r>
            <a:r>
              <a:rPr lang="en-US" sz="2000" dirty="0" smtClean="0"/>
              <a:t> mother would teach his sister how to cook, and make clothes and pottery. Meanwhile, the father had a more important role in protecting the family and providing for the </a:t>
            </a:r>
            <a:r>
              <a:rPr lang="en-US" sz="2000" dirty="0" smtClean="0"/>
              <a:t>family, and provide for the family as a farmer. </a:t>
            </a:r>
            <a:endParaRPr lang="en-US" sz="2000" dirty="0"/>
          </a:p>
        </p:txBody>
      </p:sp>
      <p:pic>
        <p:nvPicPr>
          <p:cNvPr id="4" name="Picture 3" descr="the-aztec-empire.jpg"/>
          <p:cNvPicPr>
            <a:picLocks noChangeAspect="1"/>
          </p:cNvPicPr>
          <p:nvPr/>
        </p:nvPicPr>
        <p:blipFill>
          <a:blip r:embed="rId2"/>
          <a:stretch>
            <a:fillRect/>
          </a:stretch>
        </p:blipFill>
        <p:spPr>
          <a:xfrm>
            <a:off x="5777646" y="1103245"/>
            <a:ext cx="2591101" cy="1954431"/>
          </a:xfrm>
          <a:prstGeom prst="rect">
            <a:avLst/>
          </a:prstGeom>
        </p:spPr>
      </p:pic>
      <p:sp>
        <p:nvSpPr>
          <p:cNvPr id="5" name="TextBox 4"/>
          <p:cNvSpPr txBox="1"/>
          <p:nvPr/>
        </p:nvSpPr>
        <p:spPr>
          <a:xfrm>
            <a:off x="5396948" y="3170300"/>
            <a:ext cx="3498574" cy="646331"/>
          </a:xfrm>
          <a:prstGeom prst="rect">
            <a:avLst/>
          </a:prstGeom>
          <a:noFill/>
        </p:spPr>
        <p:txBody>
          <a:bodyPr wrap="square" rtlCol="0">
            <a:spAutoFit/>
          </a:bodyPr>
          <a:lstStyle/>
          <a:p>
            <a:r>
              <a:rPr lang="en-CA" dirty="0" smtClean="0"/>
              <a:t>The Aztec Empire </a:t>
            </a:r>
            <a:r>
              <a:rPr lang="en-CA" dirty="0" smtClean="0">
                <a:solidFill>
                  <a:srgbClr val="C00000"/>
                </a:solidFill>
              </a:rPr>
              <a:t>(1427-1521) </a:t>
            </a:r>
            <a:r>
              <a:rPr lang="en-CA" dirty="0" smtClean="0"/>
              <a:t>is located in modern-day Mexico.</a:t>
            </a:r>
            <a:endParaRPr lang="en-CA" dirty="0">
              <a:solidFill>
                <a:srgbClr val="C00000"/>
              </a:solidFill>
            </a:endParaRPr>
          </a:p>
        </p:txBody>
      </p:sp>
      <p:pic>
        <p:nvPicPr>
          <p:cNvPr id="7" name="Picture 6" descr="473_19_1.jpg"/>
          <p:cNvPicPr>
            <a:picLocks noChangeAspect="1"/>
          </p:cNvPicPr>
          <p:nvPr/>
        </p:nvPicPr>
        <p:blipFill>
          <a:blip r:embed="rId3"/>
          <a:stretch>
            <a:fillRect/>
          </a:stretch>
        </p:blipFill>
        <p:spPr>
          <a:xfrm>
            <a:off x="5618623" y="3816632"/>
            <a:ext cx="3014268" cy="2761070"/>
          </a:xfrm>
          <a:prstGeom prst="rect">
            <a:avLst/>
          </a:prstGeom>
        </p:spPr>
      </p:pic>
      <p:sp>
        <p:nvSpPr>
          <p:cNvPr id="6" name="TextBox 5"/>
          <p:cNvSpPr txBox="1"/>
          <p:nvPr/>
        </p:nvSpPr>
        <p:spPr>
          <a:xfrm>
            <a:off x="208518" y="189577"/>
            <a:ext cx="2161008" cy="369332"/>
          </a:xfrm>
          <a:prstGeom prst="rect">
            <a:avLst/>
          </a:prstGeom>
          <a:noFill/>
        </p:spPr>
        <p:txBody>
          <a:bodyPr wrap="square" rtlCol="0">
            <a:spAutoFit/>
          </a:bodyPr>
          <a:lstStyle/>
          <a:p>
            <a:r>
              <a:rPr lang="en-US" dirty="0" smtClean="0"/>
              <a:t>By: Iulia </a:t>
            </a:r>
            <a:r>
              <a:rPr lang="en-US" dirty="0" err="1" smtClean="0"/>
              <a:t>Iancu</a:t>
            </a:r>
            <a:endParaRPr lang="en-US" dirty="0"/>
          </a:p>
        </p:txBody>
      </p:sp>
      <p:sp>
        <p:nvSpPr>
          <p:cNvPr id="9" name="TextBox 8"/>
          <p:cNvSpPr txBox="1"/>
          <p:nvPr/>
        </p:nvSpPr>
        <p:spPr>
          <a:xfrm>
            <a:off x="7184402" y="189577"/>
            <a:ext cx="1711120" cy="369332"/>
          </a:xfrm>
          <a:prstGeom prst="rect">
            <a:avLst/>
          </a:prstGeom>
          <a:noFill/>
        </p:spPr>
        <p:txBody>
          <a:bodyPr wrap="square" rtlCol="0">
            <a:spAutoFit/>
          </a:bodyPr>
          <a:lstStyle/>
          <a:p>
            <a:r>
              <a:rPr lang="en-US" dirty="0" smtClean="0"/>
              <a:t>Gender Roles </a:t>
            </a:r>
            <a:endParaRPr lang="en-US" dirty="0"/>
          </a:p>
        </p:txBody>
      </p:sp>
    </p:spTree>
    <p:extLst>
      <p:ext uri="{BB962C8B-B14F-4D97-AF65-F5344CB8AC3E}">
        <p14:creationId xmlns:p14="http://schemas.microsoft.com/office/powerpoint/2010/main" val="147474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Zuma and his family </a:t>
            </a:r>
            <a:endParaRPr lang="en-US" dirty="0"/>
          </a:p>
        </p:txBody>
      </p:sp>
      <p:sp>
        <p:nvSpPr>
          <p:cNvPr id="3" name="Content Placeholder 2"/>
          <p:cNvSpPr>
            <a:spLocks noGrp="1"/>
          </p:cNvSpPr>
          <p:nvPr>
            <p:ph idx="1"/>
          </p:nvPr>
        </p:nvSpPr>
        <p:spPr>
          <a:xfrm>
            <a:off x="457200" y="1600200"/>
            <a:ext cx="4508695" cy="4525963"/>
          </a:xfrm>
        </p:spPr>
        <p:txBody>
          <a:bodyPr>
            <a:noAutofit/>
          </a:bodyPr>
          <a:lstStyle/>
          <a:p>
            <a:pPr marL="0" indent="0">
              <a:buNone/>
            </a:pPr>
            <a:r>
              <a:rPr lang="en-US" sz="2000" dirty="0" smtClean="0"/>
              <a:t>Zuma and his family are something known as commoners, they were the people who worked the lands and fished the seas. Some of them even specialized in certain crafts or even worked in the military. Most people in the Aztec world were commoners, they were a poorer people compared to the higher classes. Unlike the high classes of people, the commoners had laws that made them wear lower grade clothing as a sign of place in society. Zuma before he was selected for the festival would have worn this clothing but because he is part of the big festival he is given nice clothing and treatment almost like the higher classes.</a:t>
            </a:r>
            <a:endParaRPr lang="en-US" sz="2000" dirty="0"/>
          </a:p>
        </p:txBody>
      </p:sp>
      <p:pic>
        <p:nvPicPr>
          <p:cNvPr id="3074" name="Picture 2" descr="http://www.mexicolore.co.uk/images-4/460_01_2.jpg"/>
          <p:cNvPicPr>
            <a:picLocks noChangeAspect="1" noChangeArrowheads="1"/>
          </p:cNvPicPr>
          <p:nvPr/>
        </p:nvPicPr>
        <p:blipFill>
          <a:blip r:embed="rId2"/>
          <a:srcRect/>
          <a:stretch>
            <a:fillRect/>
          </a:stretch>
        </p:blipFill>
        <p:spPr bwMode="auto">
          <a:xfrm>
            <a:off x="5163673" y="1139435"/>
            <a:ext cx="3260067" cy="4156734"/>
          </a:xfrm>
          <a:prstGeom prst="rect">
            <a:avLst/>
          </a:prstGeom>
          <a:noFill/>
        </p:spPr>
      </p:pic>
      <p:sp>
        <p:nvSpPr>
          <p:cNvPr id="5" name="TextBox 4"/>
          <p:cNvSpPr txBox="1"/>
          <p:nvPr/>
        </p:nvSpPr>
        <p:spPr>
          <a:xfrm>
            <a:off x="5598942" y="5613009"/>
            <a:ext cx="2166424" cy="1200329"/>
          </a:xfrm>
          <a:prstGeom prst="rect">
            <a:avLst/>
          </a:prstGeom>
          <a:noFill/>
        </p:spPr>
        <p:txBody>
          <a:bodyPr wrap="square" rtlCol="0">
            <a:spAutoFit/>
          </a:bodyPr>
          <a:lstStyle/>
          <a:p>
            <a:r>
              <a:rPr lang="en-US" dirty="0" smtClean="0"/>
              <a:t>A male commoner in regular male commoner clothing  (a loincloth)</a:t>
            </a:r>
            <a:endParaRPr lang="en-US" dirty="0"/>
          </a:p>
        </p:txBody>
      </p:sp>
      <p:sp>
        <p:nvSpPr>
          <p:cNvPr id="4" name="TextBox 3"/>
          <p:cNvSpPr txBox="1"/>
          <p:nvPr/>
        </p:nvSpPr>
        <p:spPr>
          <a:xfrm>
            <a:off x="246431" y="217764"/>
            <a:ext cx="2161007" cy="369332"/>
          </a:xfrm>
          <a:prstGeom prst="rect">
            <a:avLst/>
          </a:prstGeom>
          <a:noFill/>
        </p:spPr>
        <p:txBody>
          <a:bodyPr wrap="square" rtlCol="0">
            <a:spAutoFit/>
          </a:bodyPr>
          <a:lstStyle/>
          <a:p>
            <a:r>
              <a:rPr lang="en-US" dirty="0" smtClean="0"/>
              <a:t>By: Andrew Patton </a:t>
            </a:r>
            <a:endParaRPr lang="en-US" dirty="0"/>
          </a:p>
        </p:txBody>
      </p:sp>
      <p:sp>
        <p:nvSpPr>
          <p:cNvPr id="6" name="TextBox 5"/>
          <p:cNvSpPr txBox="1"/>
          <p:nvPr/>
        </p:nvSpPr>
        <p:spPr>
          <a:xfrm>
            <a:off x="7222315" y="217764"/>
            <a:ext cx="1921685" cy="369332"/>
          </a:xfrm>
          <a:prstGeom prst="rect">
            <a:avLst/>
          </a:prstGeom>
          <a:noFill/>
        </p:spPr>
        <p:txBody>
          <a:bodyPr wrap="square" rtlCol="0">
            <a:spAutoFit/>
          </a:bodyPr>
          <a:lstStyle/>
          <a:p>
            <a:r>
              <a:rPr lang="en-US" dirty="0" smtClean="0"/>
              <a:t>Social Structure </a:t>
            </a:r>
            <a:endParaRPr lang="en-US" dirty="0"/>
          </a:p>
        </p:txBody>
      </p:sp>
    </p:spTree>
    <p:extLst>
      <p:ext uri="{BB962C8B-B14F-4D97-AF65-F5344CB8AC3E}">
        <p14:creationId xmlns:p14="http://schemas.microsoft.com/office/powerpoint/2010/main" val="3931250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Zuma’s</a:t>
            </a:r>
            <a:r>
              <a:rPr lang="en-US" dirty="0" smtClean="0"/>
              <a:t> Purpose </a:t>
            </a:r>
            <a:endParaRPr lang="en-US" dirty="0"/>
          </a:p>
        </p:txBody>
      </p:sp>
      <p:sp>
        <p:nvSpPr>
          <p:cNvPr id="3" name="Content Placeholder 2"/>
          <p:cNvSpPr>
            <a:spLocks noGrp="1"/>
          </p:cNvSpPr>
          <p:nvPr>
            <p:ph idx="1"/>
          </p:nvPr>
        </p:nvSpPr>
        <p:spPr>
          <a:xfrm>
            <a:off x="475343" y="1836060"/>
            <a:ext cx="4223657" cy="3570514"/>
          </a:xfrm>
        </p:spPr>
        <p:txBody>
          <a:bodyPr>
            <a:normAutofit/>
          </a:bodyPr>
          <a:lstStyle/>
          <a:p>
            <a:pPr marL="0" indent="0">
              <a:buNone/>
            </a:pPr>
            <a:r>
              <a:rPr lang="en-US" sz="2000" dirty="0" err="1" smtClean="0"/>
              <a:t>Zuma</a:t>
            </a:r>
            <a:r>
              <a:rPr lang="en-US" sz="2000" dirty="0" smtClean="0"/>
              <a:t> was chosen from this fair family to be a part of the festival of </a:t>
            </a:r>
            <a:r>
              <a:rPr lang="en-US" sz="2000" dirty="0" err="1" smtClean="0"/>
              <a:t>Toxcatl</a:t>
            </a:r>
            <a:r>
              <a:rPr lang="en-US" sz="2000" dirty="0" smtClean="0"/>
              <a:t>.  Taking part in this festival meant that </a:t>
            </a:r>
            <a:r>
              <a:rPr lang="en-US" sz="2000" dirty="0" err="1" smtClean="0"/>
              <a:t>Zuma</a:t>
            </a:r>
            <a:r>
              <a:rPr lang="en-US" sz="2000" dirty="0" smtClean="0"/>
              <a:t> would have to give away his heart to the gods that created him.  This festival took place in the month of May around the Aztec calendar.  It was an honor for </a:t>
            </a:r>
            <a:r>
              <a:rPr lang="en-US" sz="2000" dirty="0" err="1" smtClean="0"/>
              <a:t>Zuma</a:t>
            </a:r>
            <a:r>
              <a:rPr lang="en-US" sz="2000" dirty="0" smtClean="0"/>
              <a:t> to be a part of this party because the gods had given him so much. It was only right for </a:t>
            </a:r>
            <a:r>
              <a:rPr lang="en-US" sz="2000" dirty="0" err="1" smtClean="0"/>
              <a:t>Zuma</a:t>
            </a:r>
            <a:r>
              <a:rPr lang="en-US" sz="2000" dirty="0" smtClean="0"/>
              <a:t> to return their acts of kindness.</a:t>
            </a:r>
            <a:endParaRPr lang="en-US" sz="2000" dirty="0"/>
          </a:p>
        </p:txBody>
      </p:sp>
      <p:pic>
        <p:nvPicPr>
          <p:cNvPr id="4" name="Picture 3" descr="Screen Shot 2013-12-01 at 7.4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46" y="1789791"/>
            <a:ext cx="3594065" cy="2655207"/>
          </a:xfrm>
          <a:prstGeom prst="rect">
            <a:avLst/>
          </a:prstGeom>
        </p:spPr>
      </p:pic>
      <p:sp>
        <p:nvSpPr>
          <p:cNvPr id="5" name="TextBox 4"/>
          <p:cNvSpPr txBox="1"/>
          <p:nvPr/>
        </p:nvSpPr>
        <p:spPr>
          <a:xfrm>
            <a:off x="5261427" y="4572000"/>
            <a:ext cx="3207657" cy="1200329"/>
          </a:xfrm>
          <a:prstGeom prst="rect">
            <a:avLst/>
          </a:prstGeom>
          <a:noFill/>
        </p:spPr>
        <p:txBody>
          <a:bodyPr wrap="square" rtlCol="0">
            <a:spAutoFit/>
          </a:bodyPr>
          <a:lstStyle/>
          <a:p>
            <a:r>
              <a:rPr lang="en-US" dirty="0" smtClean="0"/>
              <a:t>This is the Sun Stone that explained times of festivals on the Aztec calendar including </a:t>
            </a:r>
            <a:r>
              <a:rPr lang="en-US" dirty="0" err="1" smtClean="0"/>
              <a:t>Toxcatl</a:t>
            </a:r>
            <a:r>
              <a:rPr lang="en-US" dirty="0"/>
              <a:t>.</a:t>
            </a:r>
            <a:r>
              <a:rPr lang="en-US" dirty="0" smtClean="0"/>
              <a:t> </a:t>
            </a:r>
            <a:endParaRPr lang="en-US" dirty="0"/>
          </a:p>
        </p:txBody>
      </p:sp>
      <p:sp>
        <p:nvSpPr>
          <p:cNvPr id="6" name="TextBox 5"/>
          <p:cNvSpPr txBox="1"/>
          <p:nvPr/>
        </p:nvSpPr>
        <p:spPr>
          <a:xfrm>
            <a:off x="227474" y="274638"/>
            <a:ext cx="1990402" cy="369332"/>
          </a:xfrm>
          <a:prstGeom prst="rect">
            <a:avLst/>
          </a:prstGeom>
          <a:noFill/>
        </p:spPr>
        <p:txBody>
          <a:bodyPr wrap="square" rtlCol="0">
            <a:spAutoFit/>
          </a:bodyPr>
          <a:lstStyle/>
          <a:p>
            <a:r>
              <a:rPr lang="en-US" dirty="0" smtClean="0"/>
              <a:t>By: Jamie Young</a:t>
            </a:r>
            <a:endParaRPr lang="en-US" dirty="0"/>
          </a:p>
        </p:txBody>
      </p:sp>
      <p:sp>
        <p:nvSpPr>
          <p:cNvPr id="7" name="TextBox 6"/>
          <p:cNvSpPr txBox="1"/>
          <p:nvPr/>
        </p:nvSpPr>
        <p:spPr>
          <a:xfrm>
            <a:off x="7260227" y="183923"/>
            <a:ext cx="1599430" cy="369332"/>
          </a:xfrm>
          <a:prstGeom prst="rect">
            <a:avLst/>
          </a:prstGeom>
          <a:noFill/>
        </p:spPr>
        <p:txBody>
          <a:bodyPr wrap="square" rtlCol="0">
            <a:spAutoFit/>
          </a:bodyPr>
          <a:lstStyle/>
          <a:p>
            <a:r>
              <a:rPr lang="en-US" dirty="0" smtClean="0"/>
              <a:t>Belief Systems</a:t>
            </a:r>
            <a:endParaRPr lang="en-US" dirty="0"/>
          </a:p>
        </p:txBody>
      </p:sp>
    </p:spTree>
    <p:extLst>
      <p:ext uri="{BB962C8B-B14F-4D97-AF65-F5344CB8AC3E}">
        <p14:creationId xmlns:p14="http://schemas.microsoft.com/office/powerpoint/2010/main" val="404837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Name </a:t>
            </a:r>
            <a:endParaRPr lang="en-US" dirty="0"/>
          </a:p>
        </p:txBody>
      </p:sp>
      <p:sp>
        <p:nvSpPr>
          <p:cNvPr id="3" name="Content Placeholder 2"/>
          <p:cNvSpPr>
            <a:spLocks noGrp="1"/>
          </p:cNvSpPr>
          <p:nvPr>
            <p:ph idx="1"/>
          </p:nvPr>
        </p:nvSpPr>
        <p:spPr>
          <a:xfrm>
            <a:off x="312056" y="2162633"/>
            <a:ext cx="4898574" cy="3014144"/>
          </a:xfrm>
        </p:spPr>
        <p:txBody>
          <a:bodyPr>
            <a:normAutofit lnSpcReduction="10000"/>
          </a:bodyPr>
          <a:lstStyle/>
          <a:p>
            <a:pPr marL="0" indent="0">
              <a:buNone/>
            </a:pPr>
            <a:r>
              <a:rPr lang="en-US" sz="2000" dirty="0" smtClean="0"/>
              <a:t>The name </a:t>
            </a:r>
            <a:r>
              <a:rPr lang="en-US" sz="2000" dirty="0" err="1" smtClean="0"/>
              <a:t>Zuma</a:t>
            </a:r>
            <a:r>
              <a:rPr lang="en-US" sz="2000" dirty="0" smtClean="0"/>
              <a:t> represented both “peace” and “health”. This name also meant “full of life”.  </a:t>
            </a:r>
            <a:r>
              <a:rPr lang="en-US" sz="2000" dirty="0" err="1" smtClean="0"/>
              <a:t>Zuma</a:t>
            </a:r>
            <a:r>
              <a:rPr lang="en-US" sz="2000" dirty="0" smtClean="0"/>
              <a:t> was named through a naming ritual where he held an arrow in his hand and lay next to something that symbolized his dad’s job.  In this case, </a:t>
            </a:r>
            <a:r>
              <a:rPr lang="en-US" sz="2000" dirty="0" err="1" smtClean="0"/>
              <a:t>Zuma</a:t>
            </a:r>
            <a:r>
              <a:rPr lang="en-US" sz="2000" dirty="0" smtClean="0"/>
              <a:t> lay next to a basket of fruit to symbolize that his father was a farmer.  Because of </a:t>
            </a:r>
            <a:r>
              <a:rPr lang="en-US" sz="2000" dirty="0" err="1" smtClean="0"/>
              <a:t>Zuma’s</a:t>
            </a:r>
            <a:r>
              <a:rPr lang="en-US" sz="2000" dirty="0" smtClean="0"/>
              <a:t> name and family, he was the perfect fair young man to give up his heart to the gods.</a:t>
            </a:r>
            <a:endParaRPr lang="en-US" sz="2000" dirty="0"/>
          </a:p>
        </p:txBody>
      </p:sp>
      <p:pic>
        <p:nvPicPr>
          <p:cNvPr id="4" name="Picture 3" descr="Screen Shot 2013-12-01 at 8.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4" y="1926774"/>
            <a:ext cx="3477590" cy="3395147"/>
          </a:xfrm>
          <a:prstGeom prst="rect">
            <a:avLst/>
          </a:prstGeom>
        </p:spPr>
      </p:pic>
      <p:sp>
        <p:nvSpPr>
          <p:cNvPr id="5" name="TextBox 4"/>
          <p:cNvSpPr txBox="1"/>
          <p:nvPr/>
        </p:nvSpPr>
        <p:spPr>
          <a:xfrm>
            <a:off x="227474" y="274638"/>
            <a:ext cx="1990402" cy="369332"/>
          </a:xfrm>
          <a:prstGeom prst="rect">
            <a:avLst/>
          </a:prstGeom>
          <a:noFill/>
        </p:spPr>
        <p:txBody>
          <a:bodyPr wrap="square" rtlCol="0">
            <a:spAutoFit/>
          </a:bodyPr>
          <a:lstStyle/>
          <a:p>
            <a:r>
              <a:rPr lang="en-US" dirty="0" smtClean="0"/>
              <a:t>By: Jamie Young</a:t>
            </a:r>
            <a:endParaRPr lang="en-US" dirty="0"/>
          </a:p>
        </p:txBody>
      </p:sp>
      <p:sp>
        <p:nvSpPr>
          <p:cNvPr id="6" name="TextBox 5"/>
          <p:cNvSpPr txBox="1"/>
          <p:nvPr/>
        </p:nvSpPr>
        <p:spPr>
          <a:xfrm>
            <a:off x="7260227" y="183923"/>
            <a:ext cx="1599430" cy="369332"/>
          </a:xfrm>
          <a:prstGeom prst="rect">
            <a:avLst/>
          </a:prstGeom>
          <a:noFill/>
        </p:spPr>
        <p:txBody>
          <a:bodyPr wrap="square" rtlCol="0">
            <a:spAutoFit/>
          </a:bodyPr>
          <a:lstStyle/>
          <a:p>
            <a:r>
              <a:rPr lang="en-US" dirty="0" smtClean="0"/>
              <a:t>Belief Systems</a:t>
            </a:r>
            <a:endParaRPr lang="en-US" dirty="0"/>
          </a:p>
        </p:txBody>
      </p:sp>
    </p:spTree>
    <p:extLst>
      <p:ext uri="{BB962C8B-B14F-4D97-AF65-F5344CB8AC3E}">
        <p14:creationId xmlns:p14="http://schemas.microsoft.com/office/powerpoint/2010/main" val="187767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err="1" smtClean="0"/>
              <a:t>Zuma’s</a:t>
            </a:r>
            <a:r>
              <a:rPr lang="en-US" dirty="0" smtClean="0"/>
              <a:t> Home</a:t>
            </a:r>
            <a:endParaRPr lang="en-US" dirty="0"/>
          </a:p>
        </p:txBody>
      </p:sp>
      <p:sp>
        <p:nvSpPr>
          <p:cNvPr id="5" name="Content Placeholder 2"/>
          <p:cNvSpPr>
            <a:spLocks noGrp="1"/>
          </p:cNvSpPr>
          <p:nvPr>
            <p:ph idx="1"/>
          </p:nvPr>
        </p:nvSpPr>
        <p:spPr>
          <a:xfrm>
            <a:off x="420914" y="1907499"/>
            <a:ext cx="3946766" cy="3571647"/>
          </a:xfrm>
        </p:spPr>
        <p:txBody>
          <a:bodyPr>
            <a:normAutofit/>
          </a:bodyPr>
          <a:lstStyle/>
          <a:p>
            <a:pPr marL="0" indent="0">
              <a:buNone/>
            </a:pPr>
            <a:r>
              <a:rPr lang="en-US" sz="2000" dirty="0" err="1" smtClean="0"/>
              <a:t>Zuma</a:t>
            </a:r>
            <a:r>
              <a:rPr lang="en-US" sz="2000" dirty="0" smtClean="0"/>
              <a:t> knew going on this journey would mean he’d have to leave his house behind. </a:t>
            </a:r>
            <a:r>
              <a:rPr lang="en-US" sz="2000" dirty="0" err="1" smtClean="0"/>
              <a:t>Zuma</a:t>
            </a:r>
            <a:r>
              <a:rPr lang="en-US" sz="2000" dirty="0" smtClean="0"/>
              <a:t> adored his home. Everyone in his neighbourhood were humble people like him and his family.  His house was built of bricks that were made out of mud mixed with straw, and wood. It may have not been the biggest house in Tenochtitlan but he loved it anyways.</a:t>
            </a:r>
            <a:endParaRPr lang="en-US" sz="2000" dirty="0"/>
          </a:p>
        </p:txBody>
      </p:sp>
      <p:pic>
        <p:nvPicPr>
          <p:cNvPr id="6" name="Picture 5"/>
          <p:cNvPicPr>
            <a:picLocks noChangeAspect="1"/>
          </p:cNvPicPr>
          <p:nvPr/>
        </p:nvPicPr>
        <p:blipFill>
          <a:blip r:embed="rId2"/>
          <a:stretch>
            <a:fillRect/>
          </a:stretch>
        </p:blipFill>
        <p:spPr>
          <a:xfrm>
            <a:off x="4403967" y="1939594"/>
            <a:ext cx="4408256" cy="3306192"/>
          </a:xfrm>
          <a:prstGeom prst="rect">
            <a:avLst/>
          </a:prstGeom>
        </p:spPr>
      </p:pic>
      <p:sp>
        <p:nvSpPr>
          <p:cNvPr id="7" name="TextBox 6"/>
          <p:cNvSpPr txBox="1"/>
          <p:nvPr/>
        </p:nvSpPr>
        <p:spPr>
          <a:xfrm>
            <a:off x="170604" y="179848"/>
            <a:ext cx="2445351" cy="369332"/>
          </a:xfrm>
          <a:prstGeom prst="rect">
            <a:avLst/>
          </a:prstGeom>
          <a:noFill/>
        </p:spPr>
        <p:txBody>
          <a:bodyPr wrap="square" rtlCol="0">
            <a:spAutoFit/>
          </a:bodyPr>
          <a:lstStyle/>
          <a:p>
            <a:r>
              <a:rPr lang="en-US" dirty="0" smtClean="0"/>
              <a:t>By: Nicole </a:t>
            </a:r>
            <a:r>
              <a:rPr lang="en-US" dirty="0" err="1" smtClean="0"/>
              <a:t>Tsinas</a:t>
            </a:r>
            <a:r>
              <a:rPr lang="en-US" dirty="0" smtClean="0"/>
              <a:t> </a:t>
            </a:r>
            <a:endParaRPr lang="en-US" dirty="0"/>
          </a:p>
        </p:txBody>
      </p:sp>
    </p:spTree>
    <p:extLst>
      <p:ext uri="{BB962C8B-B14F-4D97-AF65-F5344CB8AC3E}">
        <p14:creationId xmlns:p14="http://schemas.microsoft.com/office/powerpoint/2010/main" val="225560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Begins…</a:t>
            </a:r>
            <a:endParaRPr lang="en-US" dirty="0"/>
          </a:p>
        </p:txBody>
      </p:sp>
      <p:sp>
        <p:nvSpPr>
          <p:cNvPr id="3" name="Content Placeholder 2"/>
          <p:cNvSpPr>
            <a:spLocks noGrp="1"/>
          </p:cNvSpPr>
          <p:nvPr>
            <p:ph idx="1"/>
          </p:nvPr>
        </p:nvSpPr>
        <p:spPr>
          <a:xfrm>
            <a:off x="457200" y="1801038"/>
            <a:ext cx="4931229" cy="3206394"/>
          </a:xfrm>
        </p:spPr>
        <p:txBody>
          <a:bodyPr>
            <a:normAutofit/>
          </a:bodyPr>
          <a:lstStyle/>
          <a:p>
            <a:pPr marL="0" indent="0">
              <a:buNone/>
            </a:pPr>
            <a:r>
              <a:rPr lang="en-US" sz="2000" dirty="0" err="1" smtClean="0"/>
              <a:t>Zuma</a:t>
            </a:r>
            <a:r>
              <a:rPr lang="en-US" sz="2000" dirty="0" smtClean="0"/>
              <a:t> and his family started their journey to the </a:t>
            </a:r>
            <a:r>
              <a:rPr lang="en-US" sz="2000" dirty="0"/>
              <a:t>G</a:t>
            </a:r>
            <a:r>
              <a:rPr lang="en-US" sz="2000" dirty="0" smtClean="0"/>
              <a:t>reat Temple, where the festival was taking place. </a:t>
            </a:r>
            <a:r>
              <a:rPr lang="en-US" sz="2000" dirty="0" err="1" smtClean="0"/>
              <a:t>Zuma</a:t>
            </a:r>
            <a:r>
              <a:rPr lang="en-US" sz="2000" dirty="0" smtClean="0"/>
              <a:t> was very excited to attend the festival. Yesterday, a priestess spoke to </a:t>
            </a:r>
            <a:r>
              <a:rPr lang="en-US" sz="2000" dirty="0" err="1" smtClean="0"/>
              <a:t>Zuma</a:t>
            </a:r>
            <a:r>
              <a:rPr lang="en-US" sz="2000" dirty="0" smtClean="0"/>
              <a:t> about the event, and told him exactly what would happen. She told </a:t>
            </a:r>
            <a:r>
              <a:rPr lang="en-US" sz="2000" dirty="0" err="1" smtClean="0"/>
              <a:t>Zuma</a:t>
            </a:r>
            <a:r>
              <a:rPr lang="en-US" sz="2000" dirty="0" smtClean="0"/>
              <a:t> it was a great </a:t>
            </a:r>
            <a:r>
              <a:rPr lang="en-US" sz="2000" dirty="0" err="1" smtClean="0"/>
              <a:t>honour</a:t>
            </a:r>
            <a:r>
              <a:rPr lang="en-US" sz="2000" dirty="0" smtClean="0"/>
              <a:t> to be sacrificed. </a:t>
            </a:r>
            <a:r>
              <a:rPr lang="en-US" sz="2000" dirty="0" err="1" smtClean="0"/>
              <a:t>Zuma</a:t>
            </a:r>
            <a:r>
              <a:rPr lang="en-US" sz="2000" dirty="0" smtClean="0"/>
              <a:t> believed her, because priestesses were very close to the Gods. It was a very important job to be a priest, especially for a woman. </a:t>
            </a:r>
            <a:endParaRPr lang="en-US" sz="2000" dirty="0"/>
          </a:p>
        </p:txBody>
      </p:sp>
      <p:sp>
        <p:nvSpPr>
          <p:cNvPr id="5" name="TextBox 4"/>
          <p:cNvSpPr txBox="1"/>
          <p:nvPr/>
        </p:nvSpPr>
        <p:spPr>
          <a:xfrm>
            <a:off x="5467941" y="4244008"/>
            <a:ext cx="3298371" cy="646331"/>
          </a:xfrm>
          <a:prstGeom prst="rect">
            <a:avLst/>
          </a:prstGeom>
          <a:noFill/>
          <a:ln>
            <a:solidFill>
              <a:schemeClr val="bg1"/>
            </a:solidFill>
          </a:ln>
        </p:spPr>
        <p:txBody>
          <a:bodyPr wrap="square" rtlCol="0">
            <a:spAutoFit/>
          </a:bodyPr>
          <a:lstStyle/>
          <a:p>
            <a:r>
              <a:rPr lang="en-CA" dirty="0" smtClean="0"/>
              <a:t>A female priestess (right), surrounded by Gods. </a:t>
            </a:r>
            <a:endParaRPr lang="en-CA" dirty="0"/>
          </a:p>
        </p:txBody>
      </p:sp>
      <p:pic>
        <p:nvPicPr>
          <p:cNvPr id="7" name="Picture 6" descr="350_04_2.jpg"/>
          <p:cNvPicPr>
            <a:picLocks noChangeAspect="1"/>
          </p:cNvPicPr>
          <p:nvPr/>
        </p:nvPicPr>
        <p:blipFill>
          <a:blip r:embed="rId2"/>
          <a:stretch>
            <a:fillRect/>
          </a:stretch>
        </p:blipFill>
        <p:spPr>
          <a:xfrm>
            <a:off x="5541043" y="1842258"/>
            <a:ext cx="3535294" cy="2302360"/>
          </a:xfrm>
          <a:prstGeom prst="rect">
            <a:avLst/>
          </a:prstGeom>
        </p:spPr>
      </p:pic>
      <p:sp>
        <p:nvSpPr>
          <p:cNvPr id="6" name="TextBox 5"/>
          <p:cNvSpPr txBox="1"/>
          <p:nvPr/>
        </p:nvSpPr>
        <p:spPr>
          <a:xfrm>
            <a:off x="208518" y="189577"/>
            <a:ext cx="2161008" cy="369332"/>
          </a:xfrm>
          <a:prstGeom prst="rect">
            <a:avLst/>
          </a:prstGeom>
          <a:noFill/>
        </p:spPr>
        <p:txBody>
          <a:bodyPr wrap="square" rtlCol="0">
            <a:spAutoFit/>
          </a:bodyPr>
          <a:lstStyle/>
          <a:p>
            <a:r>
              <a:rPr lang="en-US" dirty="0" smtClean="0"/>
              <a:t>By: Iulia </a:t>
            </a:r>
            <a:r>
              <a:rPr lang="en-US" dirty="0" err="1" smtClean="0"/>
              <a:t>Iancu</a:t>
            </a:r>
            <a:endParaRPr lang="en-US" dirty="0"/>
          </a:p>
        </p:txBody>
      </p:sp>
      <p:sp>
        <p:nvSpPr>
          <p:cNvPr id="8" name="TextBox 7"/>
          <p:cNvSpPr txBox="1"/>
          <p:nvPr/>
        </p:nvSpPr>
        <p:spPr>
          <a:xfrm>
            <a:off x="7184402" y="189577"/>
            <a:ext cx="1711120" cy="369332"/>
          </a:xfrm>
          <a:prstGeom prst="rect">
            <a:avLst/>
          </a:prstGeom>
          <a:noFill/>
        </p:spPr>
        <p:txBody>
          <a:bodyPr wrap="square" rtlCol="0">
            <a:spAutoFit/>
          </a:bodyPr>
          <a:lstStyle/>
          <a:p>
            <a:r>
              <a:rPr lang="en-US" dirty="0" smtClean="0"/>
              <a:t>Gender Roles </a:t>
            </a:r>
            <a:endParaRPr lang="en-US" dirty="0"/>
          </a:p>
        </p:txBody>
      </p:sp>
    </p:spTree>
    <p:extLst>
      <p:ext uri="{BB962C8B-B14F-4D97-AF65-F5344CB8AC3E}">
        <p14:creationId xmlns:p14="http://schemas.microsoft.com/office/powerpoint/2010/main" val="233807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Zuma meets a Tlatloni </a:t>
            </a:r>
            <a:endParaRPr lang="en-US" dirty="0"/>
          </a:p>
        </p:txBody>
      </p:sp>
      <p:sp>
        <p:nvSpPr>
          <p:cNvPr id="3" name="Content Placeholder 2"/>
          <p:cNvSpPr>
            <a:spLocks noGrp="1"/>
          </p:cNvSpPr>
          <p:nvPr>
            <p:ph idx="1"/>
          </p:nvPr>
        </p:nvSpPr>
        <p:spPr>
          <a:xfrm>
            <a:off x="305552" y="1417638"/>
            <a:ext cx="5113606" cy="4525963"/>
          </a:xfrm>
        </p:spPr>
        <p:txBody>
          <a:bodyPr>
            <a:noAutofit/>
          </a:bodyPr>
          <a:lstStyle/>
          <a:p>
            <a:pPr marL="0" indent="0">
              <a:buNone/>
            </a:pPr>
            <a:r>
              <a:rPr lang="en-US" sz="2000" dirty="0" smtClean="0"/>
              <a:t>Zuma before the festival was given the great chance to meet his local </a:t>
            </a:r>
            <a:r>
              <a:rPr lang="en-US" sz="2000" dirty="0" err="1" smtClean="0"/>
              <a:t>Tlatoani</a:t>
            </a:r>
            <a:r>
              <a:rPr lang="en-US" sz="2000" dirty="0" smtClean="0"/>
              <a:t>. The Tlatoque were  the rulers of this ancient civilization, they controlled the towns, cities, and communities under Aztec rule.  They had great power as they controlled their owned lands, they managed labor and tributes, they acted as judges in higher court cases, controlled military power, and took part in some religious festivities. The </a:t>
            </a:r>
            <a:r>
              <a:rPr lang="en-US" sz="2000" dirty="0" err="1" smtClean="0"/>
              <a:t>Tlatoani</a:t>
            </a:r>
            <a:r>
              <a:rPr lang="en-US" sz="2000" dirty="0" smtClean="0"/>
              <a:t> like all other nobility wore lavish clothing and had piercings and fancy jewelry. Zuma was jealous that the nobility were able to wear fancy clothing like this all their lives and Zuma was only given these nice things once he was selected for the festival but Zuma knew that his part in the festivities was a greater and honorable thing.</a:t>
            </a:r>
            <a:endParaRPr lang="en-US" sz="2000" dirty="0"/>
          </a:p>
        </p:txBody>
      </p:sp>
      <p:pic>
        <p:nvPicPr>
          <p:cNvPr id="2050" name="Picture 2" descr="File:Aztecheaddress.jpg"/>
          <p:cNvPicPr>
            <a:picLocks noChangeAspect="1" noChangeArrowheads="1"/>
          </p:cNvPicPr>
          <p:nvPr/>
        </p:nvPicPr>
        <p:blipFill>
          <a:blip r:embed="rId2"/>
          <a:srcRect/>
          <a:stretch>
            <a:fillRect/>
          </a:stretch>
        </p:blipFill>
        <p:spPr bwMode="auto">
          <a:xfrm>
            <a:off x="5570806" y="1417638"/>
            <a:ext cx="3573194" cy="3235569"/>
          </a:xfrm>
          <a:prstGeom prst="rect">
            <a:avLst/>
          </a:prstGeom>
          <a:noFill/>
        </p:spPr>
      </p:pic>
      <p:sp>
        <p:nvSpPr>
          <p:cNvPr id="5" name="TextBox 4"/>
          <p:cNvSpPr txBox="1"/>
          <p:nvPr/>
        </p:nvSpPr>
        <p:spPr>
          <a:xfrm>
            <a:off x="6049108" y="5233181"/>
            <a:ext cx="2637692" cy="923330"/>
          </a:xfrm>
          <a:prstGeom prst="rect">
            <a:avLst/>
          </a:prstGeom>
          <a:noFill/>
        </p:spPr>
        <p:txBody>
          <a:bodyPr wrap="square" rtlCol="0">
            <a:spAutoFit/>
          </a:bodyPr>
          <a:lstStyle/>
          <a:p>
            <a:r>
              <a:rPr lang="en-US" dirty="0" smtClean="0"/>
              <a:t>A headdress that would have been worn by a ruler in the Aztec world</a:t>
            </a:r>
            <a:endParaRPr lang="en-US" dirty="0"/>
          </a:p>
        </p:txBody>
      </p:sp>
      <p:sp>
        <p:nvSpPr>
          <p:cNvPr id="6" name="TextBox 5"/>
          <p:cNvSpPr txBox="1"/>
          <p:nvPr/>
        </p:nvSpPr>
        <p:spPr>
          <a:xfrm>
            <a:off x="246431" y="217764"/>
            <a:ext cx="2161007" cy="369332"/>
          </a:xfrm>
          <a:prstGeom prst="rect">
            <a:avLst/>
          </a:prstGeom>
          <a:noFill/>
        </p:spPr>
        <p:txBody>
          <a:bodyPr wrap="square" rtlCol="0">
            <a:spAutoFit/>
          </a:bodyPr>
          <a:lstStyle/>
          <a:p>
            <a:r>
              <a:rPr lang="en-US" dirty="0" smtClean="0"/>
              <a:t>By: Andrew Patton </a:t>
            </a:r>
            <a:endParaRPr lang="en-US" dirty="0"/>
          </a:p>
        </p:txBody>
      </p:sp>
      <p:sp>
        <p:nvSpPr>
          <p:cNvPr id="7" name="TextBox 6"/>
          <p:cNvSpPr txBox="1"/>
          <p:nvPr/>
        </p:nvSpPr>
        <p:spPr>
          <a:xfrm>
            <a:off x="7222315" y="217764"/>
            <a:ext cx="1921685" cy="369332"/>
          </a:xfrm>
          <a:prstGeom prst="rect">
            <a:avLst/>
          </a:prstGeom>
          <a:noFill/>
        </p:spPr>
        <p:txBody>
          <a:bodyPr wrap="square" rtlCol="0">
            <a:spAutoFit/>
          </a:bodyPr>
          <a:lstStyle/>
          <a:p>
            <a:r>
              <a:rPr lang="en-US" dirty="0" smtClean="0"/>
              <a:t>Social Structure </a:t>
            </a:r>
            <a:endParaRPr lang="en-US" dirty="0"/>
          </a:p>
        </p:txBody>
      </p:sp>
    </p:spTree>
    <p:extLst>
      <p:ext uri="{BB962C8B-B14F-4D97-AF65-F5344CB8AC3E}">
        <p14:creationId xmlns:p14="http://schemas.microsoft.com/office/powerpoint/2010/main" val="39189111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The Big Aqueduct </a:t>
            </a:r>
            <a:endParaRPr lang="en-US" dirty="0"/>
          </a:p>
        </p:txBody>
      </p:sp>
      <p:sp>
        <p:nvSpPr>
          <p:cNvPr id="5" name="Content Placeholder 2"/>
          <p:cNvSpPr>
            <a:spLocks noGrp="1"/>
          </p:cNvSpPr>
          <p:nvPr>
            <p:ph idx="1"/>
          </p:nvPr>
        </p:nvSpPr>
        <p:spPr>
          <a:xfrm>
            <a:off x="457200" y="1768966"/>
            <a:ext cx="4163144" cy="3855323"/>
          </a:xfrm>
        </p:spPr>
        <p:txBody>
          <a:bodyPr>
            <a:normAutofit/>
          </a:bodyPr>
          <a:lstStyle/>
          <a:p>
            <a:pPr marL="0" indent="0">
              <a:buNone/>
            </a:pPr>
            <a:r>
              <a:rPr lang="en-US" sz="2000" dirty="0" smtClean="0"/>
              <a:t>To continue along their journey, they had to pass a large aqueduct. Since Tenochtitlan was made on tiny marshy islands on Lake </a:t>
            </a:r>
            <a:r>
              <a:rPr lang="en-US" sz="2000" dirty="0" err="1" smtClean="0"/>
              <a:t>Tetzcoco</a:t>
            </a:r>
            <a:r>
              <a:rPr lang="en-US" sz="2000" dirty="0" smtClean="0"/>
              <a:t>, they had a small amount of </a:t>
            </a:r>
            <a:r>
              <a:rPr lang="en-US" sz="2000" dirty="0"/>
              <a:t>d</a:t>
            </a:r>
            <a:r>
              <a:rPr lang="en-US" sz="2000" dirty="0" smtClean="0"/>
              <a:t>rinking water. The aqueduct was built to carry freshwater over the lake from springs at a place called Chapultepec on the mainland. </a:t>
            </a:r>
            <a:r>
              <a:rPr lang="en-US" sz="2000" dirty="0" err="1" smtClean="0"/>
              <a:t>Zuma</a:t>
            </a:r>
            <a:r>
              <a:rPr lang="en-US" sz="2000" dirty="0" smtClean="0"/>
              <a:t> looked at the aqueduct in amazement, it was one of the most impressive things he’d ever seen!</a:t>
            </a:r>
            <a:endParaRPr lang="en-US" sz="2000" dirty="0"/>
          </a:p>
        </p:txBody>
      </p:sp>
      <p:sp>
        <p:nvSpPr>
          <p:cNvPr id="7" name="TextBox 6"/>
          <p:cNvSpPr txBox="1"/>
          <p:nvPr/>
        </p:nvSpPr>
        <p:spPr>
          <a:xfrm>
            <a:off x="170604" y="179848"/>
            <a:ext cx="2445351" cy="369332"/>
          </a:xfrm>
          <a:prstGeom prst="rect">
            <a:avLst/>
          </a:prstGeom>
          <a:noFill/>
        </p:spPr>
        <p:txBody>
          <a:bodyPr wrap="square" rtlCol="0">
            <a:spAutoFit/>
          </a:bodyPr>
          <a:lstStyle/>
          <a:p>
            <a:r>
              <a:rPr lang="en-US" dirty="0" smtClean="0"/>
              <a:t>By: Nicole </a:t>
            </a:r>
            <a:r>
              <a:rPr lang="en-US" dirty="0" err="1" smtClean="0"/>
              <a:t>Tsinas</a:t>
            </a:r>
            <a:r>
              <a:rPr lang="en-US" dirty="0" smtClean="0"/>
              <a:t> </a:t>
            </a:r>
            <a:endParaRPr lang="en-US" dirty="0"/>
          </a:p>
        </p:txBody>
      </p:sp>
      <p:pic>
        <p:nvPicPr>
          <p:cNvPr id="9" name="Picture 8" descr="Screen Shot 2013-12-01 at 11.2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185" y="2144379"/>
            <a:ext cx="4253298" cy="2441957"/>
          </a:xfrm>
          <a:prstGeom prst="rect">
            <a:avLst/>
          </a:prstGeom>
        </p:spPr>
      </p:pic>
    </p:spTree>
    <p:extLst>
      <p:ext uri="{BB962C8B-B14F-4D97-AF65-F5344CB8AC3E}">
        <p14:creationId xmlns:p14="http://schemas.microsoft.com/office/powerpoint/2010/main" val="3163838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TotalTime>
  <Words>1208</Words>
  <Application>Microsoft Macintosh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Zuma’s Unforgettable Journey </vt:lpstr>
      <vt:lpstr>Welcome to the Family</vt:lpstr>
      <vt:lpstr>What is Zuma and his family </vt:lpstr>
      <vt:lpstr>Zuma’s Purpose </vt:lpstr>
      <vt:lpstr>His Name </vt:lpstr>
      <vt:lpstr>Zuma’s Home</vt:lpstr>
      <vt:lpstr>The Journey Begins…</vt:lpstr>
      <vt:lpstr>Zuma meets a Tlatloni </vt:lpstr>
      <vt:lpstr>The Big Aqueduct </vt:lpstr>
      <vt:lpstr>The Great Temple</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Zuma’s Unforgettable Journey </dc:title>
  <dc:creator>Jamie Young</dc:creator>
  <cp:lastModifiedBy>Jamie Young</cp:lastModifiedBy>
  <cp:revision>18</cp:revision>
  <dcterms:created xsi:type="dcterms:W3CDTF">2013-12-02T01:50:08Z</dcterms:created>
  <dcterms:modified xsi:type="dcterms:W3CDTF">2013-12-02T04:29:51Z</dcterms:modified>
</cp:coreProperties>
</file>