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75" r:id="rId2"/>
    <p:sldMasterId id="2147483678" r:id="rId3"/>
  </p:sldMasterIdLst>
  <p:notesMasterIdLst>
    <p:notesMasterId r:id="rId12"/>
  </p:notesMasterIdLst>
  <p:sldIdLst>
    <p:sldId id="260" r:id="rId4"/>
    <p:sldId id="274" r:id="rId5"/>
    <p:sldId id="264" r:id="rId6"/>
    <p:sldId id="275" r:id="rId7"/>
    <p:sldId id="276" r:id="rId8"/>
    <p:sldId id="277" r:id="rId9"/>
    <p:sldId id="278" r:id="rId10"/>
    <p:sldId id="27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882"/>
    <p:restoredTop sz="88632"/>
  </p:normalViewPr>
  <p:slideViewPr>
    <p:cSldViewPr snapToGrid="0" snapToObjects="1">
      <p:cViewPr varScale="1">
        <p:scale>
          <a:sx n="98" d="100"/>
          <a:sy n="98" d="100"/>
        </p:scale>
        <p:origin x="32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31631-B02E-A84F-A222-4737666AAD7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1B11-E3FA-1C44-A8BC-F4FFDB94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7E42632-57EA-CC49-864A-82332DCC57AD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 baseline="0" dirty="0"/>
              <a:t> adapted from https://</a:t>
            </a:r>
            <a:r>
              <a:rPr lang="en-US" baseline="0" dirty="0" err="1"/>
              <a:t>commons.wikimedia.org</a:t>
            </a:r>
            <a:r>
              <a:rPr lang="en-US" baseline="0" dirty="0"/>
              <a:t>/wiki/File:Aztec_Empire_1519_map-fr.svg#/media/File:Aztec_empire_1519-fr.svg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21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retrieved</a:t>
            </a:r>
            <a:r>
              <a:rPr lang="en-US" baseline="0" dirty="0"/>
              <a:t> from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/item/6724/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71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Left image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/>
              <a:t>/item/10621/view/1/63/</a:t>
            </a:r>
            <a:endParaRPr lang="en-US" baseline="0" dirty="0"/>
          </a:p>
          <a:p>
            <a:r>
              <a:rPr lang="en-US" baseline="0" dirty="0"/>
              <a:t>Right image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/item/10620/view/1/132/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14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Images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/item/3248/view/1/5/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98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Image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/item/10623/view/1/2/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29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Image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/item/15280/view/1/29/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449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Left image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/item/10613/view/1/204/</a:t>
            </a:r>
          </a:p>
          <a:p>
            <a:r>
              <a:rPr lang="en-US" baseline="0" dirty="0"/>
              <a:t>Right image retrieved from the World Digital Library: https://</a:t>
            </a:r>
            <a:r>
              <a:rPr lang="en-US" baseline="0" dirty="0" err="1"/>
              <a:t>www.wdl.org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/item/10613/view/1/255/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3F41-EB95-0E4B-A401-E616F3AD4C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993775" y="4205288"/>
            <a:ext cx="69215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04240" y="3436620"/>
            <a:ext cx="6502400" cy="7683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04240" y="4255770"/>
            <a:ext cx="6502400" cy="539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916940" y="4814570"/>
            <a:ext cx="6502400" cy="717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3800" b="1">
                <a:latin typeface="Helvetica"/>
                <a:cs typeface="Helvetica"/>
              </a:defRPr>
            </a:lvl2pPr>
            <a:lvl3pPr>
              <a:defRPr sz="3800" b="1">
                <a:latin typeface="Helvetica"/>
                <a:cs typeface="Helvetica"/>
              </a:defRPr>
            </a:lvl3pPr>
            <a:lvl4pPr>
              <a:defRPr sz="3800" b="1">
                <a:latin typeface="Helvetica"/>
                <a:cs typeface="Helvetica"/>
              </a:defRPr>
            </a:lvl4pPr>
            <a:lvl5pPr>
              <a:defRPr sz="3800" b="1"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22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765175" y="1308100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DAD0D72-563E-C546-8F38-C09D4850983F}" type="slidenum">
              <a:rPr lang="en-US" sz="1200" smtClean="0">
                <a:solidFill>
                  <a:srgbClr val="000000"/>
                </a:solidFill>
                <a:latin typeface="Lucida San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554038"/>
            <a:ext cx="7658100" cy="5635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940" y="1638302"/>
            <a:ext cx="6629400" cy="4013200"/>
          </a:xfrm>
          <a:prstGeom prst="rect">
            <a:avLst/>
          </a:prstGeom>
        </p:spPr>
        <p:txBody>
          <a:bodyPr/>
          <a:lstStyle>
            <a:lvl1pPr>
              <a:buClr>
                <a:srgbClr val="7C0423"/>
              </a:buClr>
              <a:defRPr sz="3200">
                <a:latin typeface="Helvetica"/>
                <a:cs typeface="Helvetica"/>
              </a:defRPr>
            </a:lvl1pPr>
            <a:lvl2pPr>
              <a:buClr>
                <a:srgbClr val="7C0423"/>
              </a:buClr>
              <a:defRPr>
                <a:latin typeface="Helvetica"/>
                <a:cs typeface="Helvetica"/>
              </a:defRPr>
            </a:lvl2pPr>
            <a:lvl3pPr>
              <a:buClr>
                <a:srgbClr val="7C0423"/>
              </a:buClr>
              <a:defRPr>
                <a:latin typeface="Helvetica"/>
                <a:cs typeface="Helvetica"/>
              </a:defRPr>
            </a:lvl3pPr>
            <a:lvl4pPr>
              <a:buClr>
                <a:srgbClr val="7C0423"/>
              </a:buClr>
              <a:defRPr>
                <a:latin typeface="Helvetica"/>
                <a:cs typeface="Helvetica"/>
              </a:defRPr>
            </a:lvl4pPr>
            <a:lvl5pPr>
              <a:buClr>
                <a:srgbClr val="7C0423"/>
              </a:buCl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26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6"/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8320A0F-624D-3D47-BB99-E43F1C94E905}" type="slidenum">
              <a:rPr lang="en-US" sz="1200" smtClean="0">
                <a:solidFill>
                  <a:srgbClr val="000000"/>
                </a:solidFill>
                <a:latin typeface="Lucida San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65175" y="1846263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01040" y="539285"/>
            <a:ext cx="7658100" cy="12620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5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24243" y="3475843"/>
            <a:ext cx="7061200" cy="7096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54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 Slid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765175" y="1308100"/>
            <a:ext cx="7429500" cy="0"/>
          </a:xfrm>
          <a:prstGeom prst="line">
            <a:avLst/>
          </a:prstGeom>
          <a:ln w="28575" cmpd="sng">
            <a:solidFill>
              <a:srgbClr val="7C04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7767638" y="6137275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B51C0FA-AC45-DA4D-90D8-5CD973CDAFA1}" type="slidenum">
              <a:rPr lang="en-US" sz="1200" smtClean="0">
                <a:solidFill>
                  <a:srgbClr val="000000"/>
                </a:solidFill>
                <a:latin typeface="Lucida San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554038"/>
            <a:ext cx="7658100" cy="563562"/>
          </a:xfrm>
          <a:prstGeom prst="rect">
            <a:avLst/>
          </a:prstGeom>
        </p:spPr>
        <p:txBody>
          <a:bodyPr/>
          <a:lstStyle>
            <a:lvl1pPr algn="l">
              <a:defRPr sz="3800" b="1" baseline="0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940" y="1638302"/>
            <a:ext cx="6629400" cy="4013200"/>
          </a:xfrm>
          <a:prstGeom prst="rect">
            <a:avLst/>
          </a:prstGeom>
        </p:spPr>
        <p:txBody>
          <a:bodyPr/>
          <a:lstStyle>
            <a:lvl1pPr>
              <a:buClr>
                <a:srgbClr val="7C0423"/>
              </a:buClr>
              <a:defRPr sz="3200">
                <a:latin typeface="Helvetica"/>
                <a:cs typeface="Helvetica"/>
              </a:defRPr>
            </a:lvl1pPr>
            <a:lvl2pPr>
              <a:buClr>
                <a:srgbClr val="7C0423"/>
              </a:buClr>
              <a:defRPr>
                <a:latin typeface="Helvetica"/>
                <a:cs typeface="Helvetica"/>
              </a:defRPr>
            </a:lvl2pPr>
            <a:lvl3pPr>
              <a:buClr>
                <a:srgbClr val="7C0423"/>
              </a:buClr>
              <a:defRPr>
                <a:latin typeface="Helvetica"/>
                <a:cs typeface="Helvetica"/>
              </a:defRPr>
            </a:lvl3pPr>
            <a:lvl4pPr>
              <a:buClr>
                <a:srgbClr val="7C0423"/>
              </a:buClr>
              <a:defRPr>
                <a:latin typeface="Helvetica"/>
                <a:cs typeface="Helvetica"/>
              </a:defRPr>
            </a:lvl4pPr>
            <a:lvl5pPr>
              <a:buClr>
                <a:srgbClr val="7C0423"/>
              </a:buCl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60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LH_Title_v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01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RLH_Standard_v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65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90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LH_Transition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920916" y="3521242"/>
            <a:ext cx="7757862" cy="16938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latin typeface="Helvetica" charset="0"/>
                <a:ea typeface="ＭＳ Ｐゴシック" charset="0"/>
                <a:cs typeface="Helvetica" charset="0"/>
              </a:rPr>
              <a:t>Moctezuma </a:t>
            </a:r>
            <a:r>
              <a:rPr lang="en-US" sz="3600" dirty="0" err="1">
                <a:latin typeface="Helvetica" charset="0"/>
                <a:ea typeface="ＭＳ Ｐゴシック" charset="0"/>
                <a:cs typeface="Helvetica" charset="0"/>
              </a:rPr>
              <a:t>Xocoyotzin</a:t>
            </a:r>
            <a:endParaRPr lang="en-US" sz="3600" dirty="0">
              <a:latin typeface="Helvetica" charset="0"/>
              <a:ea typeface="ＭＳ Ｐゴシック" charset="0"/>
              <a:cs typeface="Helvetica" charset="0"/>
            </a:endParaRPr>
          </a:p>
          <a:p>
            <a:r>
              <a:rPr lang="en-US" sz="3600" dirty="0">
                <a:latin typeface="Helvetica" charset="0"/>
                <a:ea typeface="ＭＳ Ｐゴシック" charset="0"/>
                <a:cs typeface="Helvetica" charset="0"/>
              </a:rPr>
              <a:t>1466-1520</a:t>
            </a:r>
          </a:p>
        </p:txBody>
      </p:sp>
    </p:spTree>
    <p:extLst>
      <p:ext uri="{BB962C8B-B14F-4D97-AF65-F5344CB8AC3E}">
        <p14:creationId xmlns:p14="http://schemas.microsoft.com/office/powerpoint/2010/main" val="231038903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89" y="292840"/>
            <a:ext cx="8240776" cy="621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4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 dirty="0"/>
              <a:t>Moctezuma </a:t>
            </a:r>
            <a:r>
              <a:rPr lang="en-US" sz="3200" dirty="0" err="1"/>
              <a:t>Xocoyotzin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03425" y="6227249"/>
            <a:ext cx="57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Moctezuma </a:t>
            </a:r>
            <a:r>
              <a:rPr lang="en-US" i="1" dirty="0" err="1"/>
              <a:t>Xocoyotzin</a:t>
            </a:r>
            <a:r>
              <a:rPr lang="en-US" i="1" dirty="0"/>
              <a:t> created around 1585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329" y="1384166"/>
            <a:ext cx="6371520" cy="4751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9207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 dirty="0"/>
              <a:t>Tenochtitlan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598" y="5895747"/>
            <a:ext cx="424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Mexica noblewoman, created around 1577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751" y="1213853"/>
            <a:ext cx="4082373" cy="4627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56937" y="5950611"/>
            <a:ext cx="401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Mexica feather artist at work, created around 1577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F8BE82-3C1C-574B-A477-168E58A21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2" t="11510" r="15118" b="15539"/>
          <a:stretch/>
        </p:blipFill>
        <p:spPr>
          <a:xfrm>
            <a:off x="246598" y="2289170"/>
            <a:ext cx="4406153" cy="285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54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 dirty="0"/>
              <a:t>Tributes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705" y="5965627"/>
            <a:ext cx="8176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Excerpts from Mexico-Tenochtitlan Tribute Roll, copied around 1522-1530 from a pre-conquest original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5" y="201167"/>
            <a:ext cx="4152662" cy="5705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367" y="201167"/>
            <a:ext cx="4023965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2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 dirty="0"/>
              <a:t>Spanish Colonization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364" y="6044184"/>
            <a:ext cx="510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Illustration of the Spanish marching into Mexico, created around 1577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43" y="1394570"/>
            <a:ext cx="7517891" cy="4576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772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/>
              <a:t>Conquest of Tenochtitlan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63180" y="5469105"/>
            <a:ext cx="401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the arrival of Spaniards and </a:t>
            </a:r>
            <a:r>
              <a:rPr lang="en-US" i="1" dirty="0" err="1"/>
              <a:t>Malintzin</a:t>
            </a:r>
            <a:r>
              <a:rPr lang="en-US" i="1" dirty="0"/>
              <a:t> in Tenochtitlan, created around 1530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986" y="1874486"/>
            <a:ext cx="8663351" cy="3314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0086" y="5462853"/>
            <a:ext cx="401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the massacre at the Main Temple and death of Moctezuma, created around 1530</a:t>
            </a:r>
          </a:p>
        </p:txBody>
      </p:sp>
    </p:spTree>
    <p:extLst>
      <p:ext uri="{BB962C8B-B14F-4D97-AF65-F5344CB8AC3E}">
        <p14:creationId xmlns:p14="http://schemas.microsoft.com/office/powerpoint/2010/main" val="190135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363" y="5615372"/>
            <a:ext cx="401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Mexica eating tamales during the feast of </a:t>
            </a:r>
            <a:r>
              <a:rPr lang="en-US" i="1" dirty="0" err="1"/>
              <a:t>Tlaxochimaco</a:t>
            </a:r>
            <a:r>
              <a:rPr lang="en-US" i="1" dirty="0"/>
              <a:t>, created around 1577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0086" y="5615372"/>
            <a:ext cx="401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Mexica priest with students, created around 1577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54" y="1521536"/>
            <a:ext cx="3865156" cy="3941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086" y="2051888"/>
            <a:ext cx="4165060" cy="3251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701039" y="650291"/>
            <a:ext cx="7658100" cy="563562"/>
          </a:xfrm>
        </p:spPr>
        <p:txBody>
          <a:bodyPr/>
          <a:lstStyle/>
          <a:p>
            <a:r>
              <a:rPr lang="en-US" sz="3200"/>
              <a:t>Tenochtitlan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0523418"/>
      </p:ext>
    </p:extLst>
  </p:cSld>
  <p:clrMapOvr>
    <a:masterClrMapping/>
  </p:clrMapOvr>
</p:sld>
</file>

<file path=ppt/theme/theme1.xml><?xml version="1.0" encoding="utf-8"?>
<a:theme xmlns:a="http://schemas.openxmlformats.org/drawingml/2006/main" name="2_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Basic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364</Words>
  <Application>Microsoft Office PowerPoint</Application>
  <PresentationFormat>On-screen Show (4:3)</PresentationFormat>
  <Paragraphs>34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</vt:lpstr>
      <vt:lpstr>Lucida Sans</vt:lpstr>
      <vt:lpstr>Times</vt:lpstr>
      <vt:lpstr>2_Title Slide</vt:lpstr>
      <vt:lpstr>5_Basic Slide</vt:lpstr>
      <vt:lpstr>3_Transition Slide</vt:lpstr>
      <vt:lpstr>PowerPoint Presentation</vt:lpstr>
      <vt:lpstr>PowerPoint Presentation</vt:lpstr>
      <vt:lpstr>Moctezuma Xocoyotzin</vt:lpstr>
      <vt:lpstr>Tenochtitlan</vt:lpstr>
      <vt:lpstr>Tributes</vt:lpstr>
      <vt:lpstr>Spanish Colonization</vt:lpstr>
      <vt:lpstr>Conquest of Tenochtitlan</vt:lpstr>
      <vt:lpstr>Tenochtitlan</vt:lpstr>
    </vt:vector>
  </TitlesOfParts>
  <Company>Stanford History Education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 Breakstone</dc:creator>
  <cp:lastModifiedBy>Risa Gluskin</cp:lastModifiedBy>
  <cp:revision>233</cp:revision>
  <dcterms:created xsi:type="dcterms:W3CDTF">2016-10-23T23:50:51Z</dcterms:created>
  <dcterms:modified xsi:type="dcterms:W3CDTF">2020-01-31T02:21:01Z</dcterms:modified>
</cp:coreProperties>
</file>