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67" r:id="rId5"/>
    <p:sldId id="258" r:id="rId6"/>
    <p:sldId id="259" r:id="rId7"/>
    <p:sldId id="260" r:id="rId8"/>
    <p:sldId id="269" r:id="rId9"/>
    <p:sldId id="264" r:id="rId10"/>
    <p:sldId id="261" r:id="rId11"/>
    <p:sldId id="262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napToGrid="0">
      <p:cViewPr>
        <p:scale>
          <a:sx n="91" d="100"/>
          <a:sy n="91" d="100"/>
        </p:scale>
        <p:origin x="474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1-15T19:30:40.526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86CD0A5C-4424-4C77-98AF-8CF93AA940A4}" emma:medium="tactile" emma:mode="ink">
          <msink:context xmlns:msink="http://schemas.microsoft.com/ink/2010/main" type="inkDrawing" rotatedBoundingBox="21594,2806 27872,917 28415,2723 22138,4612" semanticType="callout" shapeName="Other"/>
        </emma:interpretation>
      </emma:emma>
    </inkml:annotationXML>
    <inkml:trace contextRef="#ctx0" brushRef="#br0">28378 4599,'-2'0,"-14"-5,-6-2,-39 6,-44 8,-47 17,-19 15,2 13,12 12,20 11,22 5,12 1,7 1,4-5,6-8,-7-4,-11-8,-9-9,4-4,-2-4,9-4,6-5,7 0,9-2,5-2,7-2,6-1,9-2,-4 0,3-3,1-3,-6-4,-9 1,-10 1,2 3,4 1,5 0,6 1,9 1,14-3,4-3,4-3,-7 2,-6 0,-3-1,1 2,-9 1,-1-2,3-1,4-2,3 2,0-1,-7-3,3 1,2 3,0-1,4-1,2-1,5 1,1-1,5 0,2 1,3-1,4 3,-3 2,-4-2,-2 0,-4 3,-3-1,2-1,1 0,6-2,0-3,5-3,2-2,3-2,4 2,3 0,0 2,-13 8,-22 6,-26 8,-22 4,-9 4,0 1,8-2,19-8,20-6,17-6,11-5,10-5,4 0,-4 7,-22 8,-20 12,-28 20,-13 3,6-4,15-6,18-8,18-10,16-14,12-13,6-7,6-8,4-4,0-3,0 0,-2 1,-2-1,-2 2,2-1,1 0,1 2,1 2,0 2,0 0,1 1,1-2,-1 0,1-1,-1 2,0-1,2-3,4-9,0-2,0 2,-2 3,0 1,2 5,2 4,-2 1,-1 2,8-31,7-9,0 2,0 9,-2 10,-4 7,-4 11,-4 10,-2 8,-4 6,0 4,0 2,-1 3,0 1,1-1,-1 0,1-2,-1-1,1 0,0 1,0 1,0-1,0 0,0-1,1 5,-1 1,-3-1,0-2,0-1,1-1,0-1,0 1,2 1,0 0,0-2,0 1,0-2,-5-2,-2-2,1 0,-1-1,0 2,1 1,3 2,0 0,3 0,-1 0,1 0,0 3,1 0,-1 0,0-1,0-1,6-2,0-3,6-1,6-4,7-2,6-3,3 5,-6 3,2 0,-2 1,-4-1,-4-2,-2-3,-4 2,2-2,4 2,4 0,0 3,0 1,0 1,-3 1,0-2,-3 1,-2 0,1-1,5 4,1 3,5 1,-1-2,-4-2,-2 1,-4 2,-5-1,-2-2,2-4,2-3,1-4,2 1,12 5,5 0,9 2,3 3,-2 0,-6-3,-6 0,-8-1,-4 0,-8-4,-8-1,-9-3,-7-1,-5 0,-1-2,-3 1,0-1,-3 1,2 0,2-1,-1-4,0-4,0-3,-2 1,-1-1,4 0,0-1,0-1,1 2,1 4,3-3,0-1,0 1,-6 0,-1-1,-5 2,-1 3,0-1,2 2,0-3,-2-1,-2 2,4 3,2 1,3 2,3 1,2 1,1 0,-2 1,-3-3,0-1,0 0,4-2,2 0,-1-2,-4-2,0 1,-1 1,0 2,0 2,0 1,2 2,4-3,4-5,2-1,-1-2,-6-1,-3 1,-1 2,0 1,1 1,4 0,4-2,4-4,2-2,2-2,2 1,1-1,0 1,0 1,0-5,-1-2,0 1,0 2,0 0,0-2,0-4,0-5,0-4,0-2,0 3,0 2,0 4,0 4,0 3,-5-7,-2-11,-1-2,0 1,0 4,4 6,1 3,2 4,-1-13,0-4,-1-9,0-1,1 1,-4 1,-2 5,2 9,3 8,5 12,3 13,1 9,4 6,0 2,2 1,8 2,2 1,5-4,0-2,1-1,1-3,-3-1,0 3,-3 1,-1 2,-2-3,0-3,-4-1,-2-2,-1 0,0 0,0 0,-2 2,-1 4,4 2,3 2,0 0,1-3,-2-2,4 1,-2 2,-2-1,0-1,0 1,0-3,0-1,-2 1,0-2,-1 1,-2 0,0-1,0 3,1 2,0 0,4 2,2-3,0-1,-4 0,-1 0,0 4,0 1,0 0,3 0,2-1,1 5,2 1,1-1,2 1,-1 2,-1-1,0-4,-1-3,1-2,-4 0,4 2,-4 0,2 1,-1 0,-1-1,4 4,1 5,1 1,-2 1,0-1,-3-2,-2 3,-1-1,2 2,0-3,-1-3,-2-4,-3-1,0-2,-2-1,0 0,3 2,-1 1,0 3,-1 0,-4 0,-2 0,-3 1,2-5,0-1,-4-4,-4-4,-6-3,-4-2,0-4,0-6,1-3,-1 2,0 1,-1 0,-1 0,-2-1,2 1,2-2,1 1,0 2,-1 2,3 0,0 0,-2 1,0-1,1 1,-2 0,2 1,-2 1,2-3,1-2,0-2,-4 1,-2 1,1 2,0 0,-1 0,2-1,-1 0,1 2,-2 0,-1 2,3-1,1-1,3-2,1 1,0 0,-1-1,-6-4,-3-1,0 1,1 4,0 1,5 0,4-2,-2 0,0 2,2-2,-2-1,2 0,-6-5,-2-4,0 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1-15T19:31:13.638"/>
    </inkml:context>
    <inkml:brush xml:id="br0">
      <inkml:brushProperty name="width" value="0.025" units="cm"/>
      <inkml:brushProperty name="height" value="0.025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8B1C8CD2-0795-44C6-AED5-1BE71F4D7903}" emma:medium="tactile" emma:mode="ink">
          <msink:context xmlns:msink="http://schemas.microsoft.com/ink/2010/main" type="inkDrawing" rotatedBoundingBox="3723,5434 13194,4877 13294,6579 3823,7137" semanticType="callout" shapeName="Other">
            <msink:sourceLink direction="to" ref="{CB205914-CD64-4D11-A5B2-6DF148D53582}"/>
            <msink:sourceLink direction="from" ref="{CB205914-CD64-4D11-A5B2-6DF148D53582}"/>
          </msink:context>
        </emma:interpretation>
      </emma:emma>
    </inkml:annotationXML>
    <inkml:trace contextRef="#ctx0" brushRef="#br0">4131 10160,'10'-14,"15"-24,35-24,50-34,29-10,9 0,-17 16,-21 20,-32 18,-25 16,-20 16,11 1,18-22,17-15,20-18,23-18,32-14,14 3,-12 12,-27 21,-35 22,-30 20,-24 14,-15 10,3 6,29-8,19-6,11-4,13-11,5-2,26-15,19 1,6 5,-4 9,-18 5,-11 6,-5 6,-7 2,5 0,34-6,22-4,14 2,-3-2,-17 0,-22 4,-21 5,-21 4,-13 3,-6 2,-4-4,-2-2,-9-1,-14 2,-13 1,-14 6,-5 0,38-4,27-4,22-4,1-4,-2-2,-2-8,8-2,12 2,-1 6,-12 6,-21 6,-26 4,-22 6,-16 6,-10 5,7 0,26-1,25-4,15-3,8-2,-9-1,-6-2,0-1,-8 3,-14 3,-16 1,-15 2,-13 4,-9 4,-5-3,-2 0,1-1,0-2,21 0,50 12,21 1,2 0,-12-3,-21 0,-19-6,-17-1,-12-4,8 5,29 10,20 8,11 3,0-2,-4 0,7 5,16 7,-2-2,-4-4,-5-5,-9-9,-11-1,-15-5,-15-3,-14-1,-10-4,-6-3,-6-4,-6 0,-4 0,-4-1,-4-1,-1-3,-7-5,-2 0,-5 0,-3-3,-3-4,-4 2,2 2,2 3,4 2,4 2,0 0,1 2,2 1,0 0,-3-1,-1 0,2 0,2 1,1-1,1 0,1 0,2 0,0 0,3 0,-1 0,-2 0,-1 0,-2 0,0 0,1 0,-2 0,1 0,1 0,1 0,-1 0,0 0,-2 0,1 0,1 0,1 0,1 0,1 0,1 0,-4 0,-5 0,-5 0,0 0,2 0,4 0,-1 0,8 0,9 0,5-3,-2-3,0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1-15T19:31:16.563"/>
    </inkml:context>
    <inkml:brush xml:id="br0">
      <inkml:brushProperty name="width" value="0.025" units="cm"/>
      <inkml:brushProperty name="height" value="0.025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88359C13-63AE-420C-9AEC-6B5BA6FF7602}" emma:medium="tactile" emma:mode="ink">
          <msink:context xmlns:msink="http://schemas.microsoft.com/ink/2010/main" type="inkDrawing" rotatedBoundingBox="13024,4868 13136,5670 13082,5678 12970,4876" semanticType="callout" shapeName="Other"/>
        </emma:interpretation>
      </emma:emma>
    </inkml:annotationXML>
    <inkml:trace contextRef="#ctx0" brushRef="#br0">13401 8700,'0'-2,"0"-4,0-5,0-4,0-1,0-1,0 0,0 1,0 0,0 0,0-1,0-1,0 1,0-1,0 2,0 0,0 1,0-2,0-1,0 0,0 2,-2 2,-4 2,0 0,0-6,-3 2,-1-1,2 1,2 1,2 0,2 0,-1-29,-1-22,1-4,1 10,-2 14,-2 14,-1 16,1 13,2 10,1 5,2 4,-5-1,-1-4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1-15T19:31:18.701"/>
    </inkml:context>
    <inkml:brush xml:id="br0">
      <inkml:brushProperty name="width" value="0.025" units="cm"/>
      <inkml:brushProperty name="height" value="0.025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CB205914-CD64-4D11-A5B2-6DF148D53582}" emma:medium="tactile" emma:mode="ink">
          <msink:context xmlns:msink="http://schemas.microsoft.com/ink/2010/main" type="inkDrawing" rotatedBoundingBox="6072,10626 6087,10626 6087,10641 6072,10641" shapeName="Other">
            <msink:destinationLink direction="to" ref="{8B1C8CD2-0795-44C6-AED5-1BE71F4D7903}"/>
            <msink:destinationLink direction="from" ref="{8B1C8CD2-0795-44C6-AED5-1BE71F4D7903}"/>
          </msink:context>
        </emma:interpretation>
      </emma:emma>
    </inkml:annotationXML>
    <inkml:trace contextRef="#ctx0" brushRef="#br0">6379 13650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0290B-64DA-4FD7-B693-033AE5FBC726}" type="datetimeFigureOut">
              <a:rPr lang="en-CA" smtClean="0"/>
              <a:t>21/02/2017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D0B08-F99E-4869-991A-123AFF71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875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358D32-D4F1-4E80-A697-6641C9E354EE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4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266-2332-4FA2-910A-FB084E635FE0}" type="datetimeFigureOut">
              <a:rPr lang="en-CA" smtClean="0"/>
              <a:t>21/02/2017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8B9D-D96F-42C3-B0A3-BEE346E426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85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266-2332-4FA2-910A-FB084E635FE0}" type="datetimeFigureOut">
              <a:rPr lang="en-CA" smtClean="0"/>
              <a:t>21/02/2017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8B9D-D96F-42C3-B0A3-BEE346E426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422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266-2332-4FA2-910A-FB084E635FE0}" type="datetimeFigureOut">
              <a:rPr lang="en-CA" smtClean="0"/>
              <a:t>21/02/2017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8B9D-D96F-42C3-B0A3-BEE346E426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117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266-2332-4FA2-910A-FB084E635FE0}" type="datetimeFigureOut">
              <a:rPr lang="en-CA" smtClean="0"/>
              <a:t>21/02/2017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8B9D-D96F-42C3-B0A3-BEE346E426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368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266-2332-4FA2-910A-FB084E635FE0}" type="datetimeFigureOut">
              <a:rPr lang="en-CA" smtClean="0"/>
              <a:t>21/02/2017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8B9D-D96F-42C3-B0A3-BEE346E426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981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266-2332-4FA2-910A-FB084E635FE0}" type="datetimeFigureOut">
              <a:rPr lang="en-CA" smtClean="0"/>
              <a:t>21/02/2017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8B9D-D96F-42C3-B0A3-BEE346E426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782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266-2332-4FA2-910A-FB084E635FE0}" type="datetimeFigureOut">
              <a:rPr lang="en-CA" smtClean="0"/>
              <a:t>21/02/2017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8B9D-D96F-42C3-B0A3-BEE346E426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511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266-2332-4FA2-910A-FB084E635FE0}" type="datetimeFigureOut">
              <a:rPr lang="en-CA" smtClean="0"/>
              <a:t>21/02/2017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8B9D-D96F-42C3-B0A3-BEE346E426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208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266-2332-4FA2-910A-FB084E635FE0}" type="datetimeFigureOut">
              <a:rPr lang="en-CA" smtClean="0"/>
              <a:t>21/02/2017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8B9D-D96F-42C3-B0A3-BEE346E426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624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266-2332-4FA2-910A-FB084E635FE0}" type="datetimeFigureOut">
              <a:rPr lang="en-CA" smtClean="0"/>
              <a:t>21/02/2017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8B9D-D96F-42C3-B0A3-BEE346E426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872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266-2332-4FA2-910A-FB084E635FE0}" type="datetimeFigureOut">
              <a:rPr lang="en-CA" smtClean="0"/>
              <a:t>21/02/2017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8B9D-D96F-42C3-B0A3-BEE346E426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40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27266-2332-4FA2-910A-FB084E635FE0}" type="datetimeFigureOut">
              <a:rPr lang="en-CA" smtClean="0"/>
              <a:t>21/02/2017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E8B9D-D96F-42C3-B0A3-BEE346E426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056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customXml" Target="../ink/ink3.xml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georgetown.edu/continuing-legal-education/programs/cle/international-trade-updat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museum.org/toah/works-of-art/1999.295.14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riental_carpets_in_Renaissance_painting#/media/File:Lotto,_Lorenzo_-_Husband_and_Wife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museum.org/art/collection/search/4034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0" b="1005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Conflict and Cooperation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CHY4U Unit 1</a:t>
            </a:r>
          </a:p>
          <a:p>
            <a:r>
              <a:rPr lang="en-CA">
                <a:solidFill>
                  <a:srgbClr val="FFFFFF"/>
                </a:solidFill>
              </a:rPr>
              <a:t>Activity 4</a:t>
            </a:r>
          </a:p>
        </p:txBody>
      </p:sp>
    </p:spTree>
    <p:extLst>
      <p:ext uri="{BB962C8B-B14F-4D97-AF65-F5344CB8AC3E}">
        <p14:creationId xmlns:p14="http://schemas.microsoft.com/office/powerpoint/2010/main" val="303821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lh5.googleusercontent.com/AvMiXlL3U2a-2EXLKXF7CZgFXlK4oG-8vNkdbLyEPVFewagV8OuBrBh92gVpM0p3lZszTUbuZX4OH4MzZF9EgWpQU22k55kJ1dq_bjKjmSD-1vU683obplV5AEKGvNFa-KntNMQ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6" y="352097"/>
            <a:ext cx="8329589" cy="42339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9847" y="46403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CA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1https://abagond.files.wordpress.com/2010/05/african-slave-trade-11.jpg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17269" y="2448910"/>
            <a:ext cx="2102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Spanish (white) and Portuguese (blue) trade routes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7859321" y="562779"/>
              <a:ext cx="2246400" cy="9675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0241" y="543703"/>
                <a:ext cx="2284560" cy="10056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21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lh6.googleusercontent.com/eH_0CIGG8mRpie8QQ0ninkqyy8g7fuzqy-1Iem3cEFgJbrLTRdHfDjcLEhJcioFtfzdtkyB7Ynr-z6Bw8szxKBMmCZ2oiC48ElSJ1DYdSmi0dwWu6mikVpLb2EpSGhIx6iRcZme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79" y="967794"/>
            <a:ext cx="5155324" cy="484442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76801" y="1811439"/>
              <a:ext cx="3394080" cy="758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2481" y="1807119"/>
                <a:ext cx="3402720" cy="7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672421" y="1754199"/>
              <a:ext cx="41580" cy="290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8120" y="1749879"/>
                <a:ext cx="50183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2186081" y="3825639"/>
              <a:ext cx="180" cy="1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/>
            <p:spPr/>
          </p:pic>
        </mc:Fallback>
      </mc:AlternateContent>
    </p:spTree>
    <p:extLst>
      <p:ext uri="{BB962C8B-B14F-4D97-AF65-F5344CB8AC3E}">
        <p14:creationId xmlns:p14="http://schemas.microsoft.com/office/powerpoint/2010/main" val="3006387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904875"/>
            <a:ext cx="9010650" cy="5048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607" y="6295697"/>
            <a:ext cx="1023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http://kids.britannica.com/elementary/art-88703/The-four-voyages-of-Christopher-Columbus</a:t>
            </a:r>
          </a:p>
        </p:txBody>
      </p:sp>
    </p:spTree>
    <p:extLst>
      <p:ext uri="{BB962C8B-B14F-4D97-AF65-F5344CB8AC3E}">
        <p14:creationId xmlns:p14="http://schemas.microsoft.com/office/powerpoint/2010/main" val="136031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4" r="15820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CA" dirty="0"/>
              <a:t>More to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29" y="1739462"/>
            <a:ext cx="3651466" cy="3785419"/>
          </a:xfrm>
        </p:spPr>
        <p:txBody>
          <a:bodyPr>
            <a:normAutofit fontScale="92500"/>
          </a:bodyPr>
          <a:lstStyle/>
          <a:p>
            <a:r>
              <a:rPr lang="en-CA" sz="2400" dirty="0"/>
              <a:t>Trade and alliances did not just relate to economics and politics. </a:t>
            </a:r>
          </a:p>
          <a:p>
            <a:pPr lvl="1"/>
            <a:r>
              <a:rPr lang="en-CA" dirty="0"/>
              <a:t>They also spread things like learning, culture, religion, and values. </a:t>
            </a:r>
          </a:p>
          <a:p>
            <a:r>
              <a:rPr lang="en-CA" sz="2400" dirty="0"/>
              <a:t>Consider objects from history </a:t>
            </a:r>
          </a:p>
          <a:p>
            <a:pPr lvl="1"/>
            <a:r>
              <a:rPr lang="en-CA" dirty="0"/>
              <a:t>Each object reveals something about its time and place. </a:t>
            </a:r>
          </a:p>
          <a:p>
            <a:pPr marL="0" indent="0">
              <a:buNone/>
            </a:pPr>
            <a:endParaRPr lang="en-CA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52248" y="6253655"/>
            <a:ext cx="4048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Georgetown University, Law, International Trade Update, </a:t>
            </a:r>
            <a:r>
              <a:rPr lang="en-CA" sz="1100" dirty="0" err="1"/>
              <a:t>N.d.</a:t>
            </a:r>
            <a:r>
              <a:rPr lang="en-CA" sz="1100" dirty="0"/>
              <a:t>, </a:t>
            </a:r>
            <a:r>
              <a:rPr lang="en-CA" sz="1100" dirty="0">
                <a:hlinkClick r:id="rId3"/>
              </a:rPr>
              <a:t>https://www.law.georgetown.edu/continuing-legal-education/programs/cle/international-trade-update/</a:t>
            </a:r>
            <a:r>
              <a:rPr lang="en-CA" sz="1100" dirty="0"/>
              <a:t> (Feb. 12, 2017)</a:t>
            </a:r>
          </a:p>
        </p:txBody>
      </p:sp>
    </p:spTree>
    <p:extLst>
      <p:ext uri="{BB962C8B-B14F-4D97-AF65-F5344CB8AC3E}">
        <p14:creationId xmlns:p14="http://schemas.microsoft.com/office/powerpoint/2010/main" val="190101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Making Inferences 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CA" dirty="0"/>
              <a:t>Write three logical and sound inferences you can reach based on the objects in the next 3 slides. </a:t>
            </a:r>
          </a:p>
          <a:p>
            <a:pPr lvl="1" fontAlgn="base"/>
            <a:r>
              <a:rPr lang="en-CA" dirty="0"/>
              <a:t>Sample inference: "If a historian in the future found the link to this e learning course on your computer they could infer that you chose a history course because you enjoy studying history."</a:t>
            </a:r>
          </a:p>
          <a:p>
            <a:pPr lvl="0" fontAlgn="base"/>
            <a:r>
              <a:rPr lang="en-CA" dirty="0"/>
              <a:t>Write two inferences that may be true about the sources, but would require more evidence in order to validate (prove to be true).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625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Inference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“conclusion based on reading between the lines of a source”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32210" y="6071696"/>
            <a:ext cx="7597390" cy="118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45000"/>
              </a:spcBef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Peter </a:t>
            </a:r>
            <a:r>
              <a:rPr lang="en-US" altLang="en-US" sz="1800" dirty="0" err="1">
                <a:latin typeface="Arial" panose="020B0604020202020204" pitchFamily="34" charset="0"/>
              </a:rPr>
              <a:t>Seixas</a:t>
            </a:r>
            <a:r>
              <a:rPr lang="en-US" altLang="en-US" sz="1800" dirty="0">
                <a:latin typeface="Arial" panose="020B0604020202020204" pitchFamily="34" charset="0"/>
              </a:rPr>
              <a:t> and Tom Morton, </a:t>
            </a:r>
            <a:r>
              <a:rPr lang="en-US" altLang="en-US" sz="1800" i="1" dirty="0">
                <a:latin typeface="Arial" panose="020B0604020202020204" pitchFamily="34" charset="0"/>
              </a:rPr>
              <a:t>The Big Six Historical Thinking </a:t>
            </a:r>
          </a:p>
          <a:p>
            <a:pPr>
              <a:spcBef>
                <a:spcPct val="45000"/>
              </a:spcBef>
              <a:buNone/>
            </a:pPr>
            <a:r>
              <a:rPr lang="en-US" altLang="en-US" sz="1800" i="1" dirty="0">
                <a:latin typeface="Arial" panose="020B0604020202020204" pitchFamily="34" charset="0"/>
              </a:rPr>
              <a:t>	Concepts</a:t>
            </a:r>
            <a:r>
              <a:rPr lang="en-US" altLang="en-US" sz="1800" dirty="0">
                <a:latin typeface="Arial" panose="020B0604020202020204" pitchFamily="34" charset="0"/>
              </a:rPr>
              <a:t> (Toronto: Nelson Education Ltd., 2013), glossary, 215.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7173" name="Picture 6" descr="C:\Documents and Settings\011068\Local Settings\Temporary Internet Files\Content.IE5\0I047ASZ\READ-BETWEEN-THE-LINES-5722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36" y="2286233"/>
            <a:ext cx="4562312" cy="348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48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https://lh6.googleusercontent.com/d8lYkwmO6G1-VLrJ-5B-K4vIkPUObPI4G6kyxc8C9Brhd5sUQoLGssz-T80HFxE-J76g84niL8GX6LQFVSpHYgMntAYZbKCaK0NfziEGBUlbYmEX2zaOTPwaDsk5E6gNXEBVZvyG"/>
          <p:cNvPicPr>
            <a:picLocks noChangeAspect="1"/>
          </p:cNvPicPr>
          <p:nvPr/>
        </p:nvPicPr>
        <p:blipFill rotWithShape="1">
          <a:blip r:embed="rId2"/>
          <a:srcRect l="8540" r="8523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CA" dirty="0"/>
              <a:t>Object 1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CA" dirty="0"/>
              <a:t>The cross is from the Kongo. It is a mix of </a:t>
            </a:r>
            <a:r>
              <a:rPr lang="en-CA" dirty="0" err="1"/>
              <a:t>Kongolese</a:t>
            </a:r>
            <a:r>
              <a:rPr lang="en-CA" dirty="0"/>
              <a:t> and Christian traditions brought to the region by the Portuguese.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7941" y="5670332"/>
            <a:ext cx="6742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Metropolitan Museum of Art, </a:t>
            </a:r>
            <a:r>
              <a:rPr lang="en-CA" dirty="0" err="1"/>
              <a:t>Heilbrunn</a:t>
            </a:r>
            <a:r>
              <a:rPr lang="en-CA" dirty="0"/>
              <a:t> Timeline of Art History, Cross: St. Antony of Padua, 2017, </a:t>
            </a:r>
            <a:r>
              <a:rPr lang="en-CA" u="sng" dirty="0">
                <a:hlinkClick r:id="rId3"/>
              </a:rPr>
              <a:t>http://www.metmuseum.org/toah/works-of-art/1999.295.14/</a:t>
            </a:r>
            <a:r>
              <a:rPr lang="en-CA" dirty="0"/>
              <a:t> (Feb. 12, 2017)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738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https://lh4.googleusercontent.com/PDB98WkGaOy6uvXf7pIt0HtZV7sDzw7n48hcoaU3t8uLeLnprcu7axN7a2TXexeYZZ81U59XzvOQ3MLxo0BeC5dGgbMOhVX495G7t8kKIOTh8HrpXMHH6GaqUfVM_mLivvPJpwPY"/>
          <p:cNvPicPr>
            <a:picLocks noChangeAspect="1"/>
          </p:cNvPicPr>
          <p:nvPr/>
        </p:nvPicPr>
        <p:blipFill rotWithShape="1">
          <a:blip r:embed="rId2"/>
          <a:srcRect r="1" b="15374"/>
          <a:stretch/>
        </p:blipFill>
        <p:spPr>
          <a:xfrm>
            <a:off x="838200" y="1904281"/>
            <a:ext cx="6233160" cy="4272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/>
              <a:t>Object 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51338"/>
          </a:xfrm>
        </p:spPr>
        <p:txBody>
          <a:bodyPr>
            <a:normAutofit/>
          </a:bodyPr>
          <a:lstStyle/>
          <a:p>
            <a:r>
              <a:rPr lang="en-CA" dirty="0"/>
              <a:t>The 1523 painting of the couple is by a Venetian artist. Their table is covered in a Persian rug, a popular luxury item among the wealthy in </a:t>
            </a:r>
            <a:r>
              <a:rPr lang="en-CA" dirty="0" err="1"/>
              <a:t>E.urope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62607" y="6348248"/>
            <a:ext cx="9322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Wikipedia, Oriental Carpets in Renaissance </a:t>
            </a:r>
            <a:r>
              <a:rPr lang="en-CA" dirty="0" err="1"/>
              <a:t>Paintings,Lorenzo</a:t>
            </a:r>
            <a:r>
              <a:rPr lang="en-CA" dirty="0"/>
              <a:t> Lotto: Husband and Wife, </a:t>
            </a:r>
            <a:r>
              <a:rPr lang="en-CA" dirty="0" err="1"/>
              <a:t>N.d.</a:t>
            </a:r>
            <a:r>
              <a:rPr lang="en-CA" dirty="0"/>
              <a:t>,  </a:t>
            </a:r>
            <a:r>
              <a:rPr lang="en-CA" u="sng" dirty="0">
                <a:hlinkClick r:id="rId3"/>
              </a:rPr>
              <a:t>https://en.wikipedia.org/wiki/Oriental_carpets_in_Renaissance_painting#/media/File:Lotto,_Lorenzo_-_Husband_and_Wife.jpg</a:t>
            </a:r>
            <a:r>
              <a:rPr lang="en-CA" dirty="0"/>
              <a:t> (Feb. 12, 2017).</a:t>
            </a:r>
          </a:p>
        </p:txBody>
      </p:sp>
    </p:spTree>
    <p:extLst>
      <p:ext uri="{BB962C8B-B14F-4D97-AF65-F5344CB8AC3E}">
        <p14:creationId xmlns:p14="http://schemas.microsoft.com/office/powerpoint/2010/main" val="387609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https://lh4.googleusercontent.com/cNUu25XiFZze_asgZliw33TBXXtjsOPcQ_li_W_fxddz5H0tZ2IwC-2Rg095ija5wZfATbyR3e3lq7zZL6x0dOcOkPDQiSi6UrwdgBNAk7exc-e6vvGVQlm4kyvVscamLbfawNVV"/>
          <p:cNvPicPr>
            <a:picLocks noChangeAspect="1"/>
          </p:cNvPicPr>
          <p:nvPr/>
        </p:nvPicPr>
        <p:blipFill rotWithShape="1">
          <a:blip r:embed="rId2"/>
          <a:srcRect l="12406" r="14355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CA" dirty="0"/>
              <a:t>Object 3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1124" y="1954924"/>
            <a:ext cx="3651466" cy="3785419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The coffer was made in Japan (1600-1630). The ornamentation features Indian influences. The box itself reflects European designs; it was specifically built for Portuguese and European markets. The style of build was called </a:t>
            </a:r>
            <a:r>
              <a:rPr lang="en-CA" dirty="0" err="1"/>
              <a:t>Nanban</a:t>
            </a:r>
            <a:r>
              <a:rPr lang="en-CA" dirty="0"/>
              <a:t>, which translates to “Southern Barbarians.”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83931" y="5959366"/>
            <a:ext cx="423041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The Metropolitan Museum of Art, Coffer in </a:t>
            </a:r>
            <a:r>
              <a:rPr lang="en-CA" sz="1400" dirty="0" err="1"/>
              <a:t>Nanban</a:t>
            </a:r>
            <a:r>
              <a:rPr lang="en-CA" sz="1400" dirty="0"/>
              <a:t>, </a:t>
            </a:r>
            <a:r>
              <a:rPr lang="en-CA" sz="1050" dirty="0"/>
              <a:t> 2017, </a:t>
            </a:r>
            <a:r>
              <a:rPr lang="en-CA" sz="1400" u="sng" dirty="0">
                <a:hlinkClick r:id="rId3"/>
              </a:rPr>
              <a:t>http://www.metmuseum.org/art/collection/search/40342</a:t>
            </a:r>
            <a:r>
              <a:rPr lang="en-CA" sz="1400" dirty="0"/>
              <a:t> (Feb. 12, 2017).</a:t>
            </a:r>
          </a:p>
        </p:txBody>
      </p:sp>
    </p:spTree>
    <p:extLst>
      <p:ext uri="{BB962C8B-B14F-4D97-AF65-F5344CB8AC3E}">
        <p14:creationId xmlns:p14="http://schemas.microsoft.com/office/powerpoint/2010/main" val="155911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Context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“the circumstances at the time of the creation of a source; the society and belief system in which the source was created as well as the historical events taking place at the time”</a:t>
            </a:r>
          </a:p>
          <a:p>
            <a:pPr eaLnBrk="1" hangingPunct="1"/>
            <a:r>
              <a:rPr lang="en-US" altLang="en-US" sz="3600" dirty="0"/>
              <a:t>P </a:t>
            </a:r>
            <a:r>
              <a:rPr lang="en-US" altLang="en-US" sz="3600" dirty="0">
                <a:solidFill>
                  <a:schemeClr val="folHlink"/>
                </a:solidFill>
              </a:rPr>
              <a:t>E</a:t>
            </a:r>
            <a:r>
              <a:rPr lang="en-US" altLang="en-US" sz="3600" dirty="0"/>
              <a:t>  </a:t>
            </a:r>
            <a:r>
              <a:rPr lang="en-US" altLang="en-US" sz="3600" dirty="0">
                <a:solidFill>
                  <a:srgbClr val="FF3300"/>
                </a:solidFill>
              </a:rPr>
              <a:t>R</a:t>
            </a:r>
            <a:r>
              <a:rPr lang="en-US" altLang="en-US" sz="3600" dirty="0"/>
              <a:t> </a:t>
            </a:r>
            <a:r>
              <a:rPr lang="en-US" altLang="en-US" sz="3600" dirty="0">
                <a:solidFill>
                  <a:schemeClr val="bg2"/>
                </a:solidFill>
              </a:rPr>
              <a:t>S</a:t>
            </a:r>
            <a:r>
              <a:rPr lang="en-US" altLang="en-US" sz="3600" dirty="0"/>
              <a:t> </a:t>
            </a:r>
            <a:r>
              <a:rPr lang="en-US" altLang="en-US" sz="3600" dirty="0">
                <a:solidFill>
                  <a:srgbClr val="FF00FF"/>
                </a:solidFill>
              </a:rPr>
              <a:t>I</a:t>
            </a:r>
            <a:r>
              <a:rPr lang="en-US" altLang="en-US" sz="3600" dirty="0"/>
              <a:t> </a:t>
            </a:r>
            <a:r>
              <a:rPr lang="en-US" altLang="en-US" sz="3600" dirty="0">
                <a:solidFill>
                  <a:srgbClr val="006600"/>
                </a:solidFill>
              </a:rPr>
              <a:t>A</a:t>
            </a:r>
            <a:r>
              <a:rPr lang="en-US" altLang="en-US" sz="3600" dirty="0"/>
              <a:t> </a:t>
            </a:r>
            <a:r>
              <a:rPr lang="en-US" altLang="en-US" sz="3600" dirty="0">
                <a:solidFill>
                  <a:schemeClr val="accent2"/>
                </a:solidFill>
              </a:rPr>
              <a:t>T</a:t>
            </a:r>
            <a:r>
              <a:rPr lang="en-US" altLang="en-US" sz="3600" dirty="0"/>
              <a:t> acronym helps you remember the various parts of a society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(p = political; e = economic, r = religious, s = social, I = intellectual, a = artistic, t = technological)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135189" y="6453188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Ibid.</a:t>
            </a:r>
          </a:p>
        </p:txBody>
      </p:sp>
    </p:spTree>
    <p:extLst>
      <p:ext uri="{BB962C8B-B14F-4D97-AF65-F5344CB8AC3E}">
        <p14:creationId xmlns:p14="http://schemas.microsoft.com/office/powerpoint/2010/main" val="3781176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Trade Routes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457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479</Words>
  <Application>Microsoft Office PowerPoint</Application>
  <PresentationFormat>Custom</PresentationFormat>
  <Paragraphs>36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Conflict and Cooperation</vt:lpstr>
      <vt:lpstr>More to Trade</vt:lpstr>
      <vt:lpstr>Making Inferences  </vt:lpstr>
      <vt:lpstr>Inference</vt:lpstr>
      <vt:lpstr>Object 1</vt:lpstr>
      <vt:lpstr>Object 2</vt:lpstr>
      <vt:lpstr>Object 3</vt:lpstr>
      <vt:lpstr>Context</vt:lpstr>
      <vt:lpstr>Trade Routes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and Cooperation</dc:title>
  <dc:creator>Risa Gluskin</dc:creator>
  <cp:lastModifiedBy>Gluskin, Risa</cp:lastModifiedBy>
  <cp:revision>9</cp:revision>
  <dcterms:created xsi:type="dcterms:W3CDTF">2017-01-15T19:14:06Z</dcterms:created>
  <dcterms:modified xsi:type="dcterms:W3CDTF">2017-02-21T17:30:11Z</dcterms:modified>
</cp:coreProperties>
</file>