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69" r:id="rId4"/>
    <p:sldId id="285" r:id="rId5"/>
    <p:sldId id="258" r:id="rId6"/>
    <p:sldId id="271" r:id="rId7"/>
    <p:sldId id="259" r:id="rId8"/>
    <p:sldId id="284" r:id="rId9"/>
    <p:sldId id="261" r:id="rId10"/>
    <p:sldId id="262" r:id="rId11"/>
    <p:sldId id="276" r:id="rId12"/>
    <p:sldId id="277" r:id="rId13"/>
    <p:sldId id="272" r:id="rId14"/>
    <p:sldId id="263" r:id="rId15"/>
    <p:sldId id="264" r:id="rId16"/>
    <p:sldId id="283" r:id="rId17"/>
    <p:sldId id="265" r:id="rId18"/>
    <p:sldId id="274" r:id="rId19"/>
    <p:sldId id="270" r:id="rId20"/>
    <p:sldId id="268" r:id="rId21"/>
    <p:sldId id="273" r:id="rId22"/>
    <p:sldId id="275" r:id="rId23"/>
    <p:sldId id="281" r:id="rId24"/>
    <p:sldId id="278" r:id="rId25"/>
    <p:sldId id="280" r:id="rId26"/>
    <p:sldId id="282" r:id="rId27"/>
    <p:sldId id="27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60" d="100"/>
          <a:sy n="60" d="100"/>
        </p:scale>
        <p:origin x="-78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EA5BF-0D5E-41DA-AA4B-3D942E2704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88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08E51-FF93-4F7D-8E6B-9E70DE45F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49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5570A-D0D8-4AD8-B32C-D720803D2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90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031C4A-C56E-491E-A746-60D083834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23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8224BF-63F6-4FB7-9EF6-00222F9901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14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455CE-24EA-48F9-98BE-14BE0D6D0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80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F86DD-B09B-4DF1-AC2C-DE4DB94F2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7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CE30A-B6E3-4B22-87DA-87A8FC9DE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66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A8AB8-49CE-4D67-9CAE-C16A8BDF0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79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AF5FA-61E4-4D5E-AC34-651CE5572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93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800D7-799C-45A1-A1EB-E97294BD1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66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9D9A3-409F-4BFE-A618-FFAB4D83D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68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51AA8-32A9-4EFD-82C4-F4CD18CA8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79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47E241-1C90-4E9C-9CA2-792FB3222E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1/hi/magazine/3153024.s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kelinthemachine.com/tag/suffragette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oflondonprints.com/image.php?id=195363&amp;idx=0&amp;fromsearch=tru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1/hi/magazine/3153024.st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hyperlink" Target="http://www.loc.gov/exhibits/british/brit-4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history/historic_figures/lytton_constance_georgina.s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oflondonprints.com/image.php?id=134440&amp;idx=2&amp;fromsearch=tru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history/lj/victorian_britainlj/idealwomen_03.shtml?site=history_society_welfa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history.org.uk/cpp/suffagettes.ht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oflondonprints.com/image.php?id=129256&amp;idx=2&amp;fromsearch=tru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oflondonprints.com/image.php?id=177688&amp;idx=1&amp;fromsearch=tru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oflondonprints.com/image.php?id=211412&amp;idx=3&amp;fromsearch=true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oflondonprints.com/image.php?id=322926&amp;idx=3&amp;fromsearch=true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oflondonprints.com/image.php?id=177779&amp;idx=3&amp;fromsearch=true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history/historic_figures/victoria_queen.s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history/lj/victorian_britainlj/idealwomen_03.shtml?site=history_society_welfar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victorianweb.org/gender/wojtczak/nuws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history/mwh/britain/votesforwomenrev1.s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nweb.org/gender/wojtczak/wspu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bbc.co.uk/history/historic_figures/pankhurst_emmeline.shtml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US" altLang="en-US" sz="4400" dirty="0"/>
              <a:t>Women’s Rights in Britain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3200" dirty="0" smtClean="0"/>
              <a:t>Unit 3, Activity 5 – Reform Movements</a:t>
            </a:r>
            <a:endParaRPr lang="en-US" altLang="en-US" sz="3200" dirty="0"/>
          </a:p>
          <a:p>
            <a:r>
              <a:rPr lang="en-US" altLang="en-US" sz="3200" dirty="0"/>
              <a:t>CHY 4U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r>
              <a:rPr lang="en-US" altLang="en-US"/>
              <a:t>Suffragette Methods</a:t>
            </a:r>
            <a:endParaRPr lang="en-CA" altLang="en-US"/>
          </a:p>
        </p:txBody>
      </p:sp>
      <p:pic>
        <p:nvPicPr>
          <p:cNvPr id="8198" name="Picture 6" descr="Z:\My Pictures\women's rights\suffragette pamphlets BBC New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38100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3411538" y="2560638"/>
            <a:ext cx="5616575" cy="0"/>
            <a:chOff x="0" y="0"/>
            <a:chExt cx="3538" cy="0"/>
          </a:xfrm>
        </p:grpSpPr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35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35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</p:grp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411538" y="2560638"/>
            <a:ext cx="18129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62000" y="60198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Museum of London Picture Library, </a:t>
            </a:r>
            <a:r>
              <a:rPr lang="en-US" altLang="en-US" sz="1000" dirty="0" err="1"/>
              <a:t>N.d.</a:t>
            </a:r>
            <a:r>
              <a:rPr lang="en-US" altLang="en-US" sz="1000" dirty="0"/>
              <a:t>, http://www.museumoflondon.org.uk/frames.shtml?http://www.museumoflondon.org.uk/MOLsite/piclib/pages/bigpicture.asp?id=1044 (Nov. 26, 2005); </a:t>
            </a:r>
            <a:r>
              <a:rPr lang="en-CA" altLang="en-US" sz="1000" dirty="0"/>
              <a:t>Dominic </a:t>
            </a:r>
            <a:r>
              <a:rPr lang="en-CA" altLang="en-US" sz="1000" dirty="0" err="1"/>
              <a:t>Casciani</a:t>
            </a:r>
            <a:r>
              <a:rPr lang="en-CA" altLang="en-US" sz="1000" dirty="0"/>
              <a:t>, Spy Pictures of Suffragettes Revealed, BBC News, 2003, </a:t>
            </a:r>
            <a:r>
              <a:rPr lang="en-CA" altLang="en-US" sz="1000" dirty="0">
                <a:hlinkClick r:id="rId3"/>
              </a:rPr>
              <a:t>http://news.bbc.co.uk/1/hi/magazine/3153024.stm</a:t>
            </a:r>
            <a:r>
              <a:rPr lang="en-CA" altLang="en-US" sz="1000" dirty="0"/>
              <a:t> (Nov. 23, 2005).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743200" y="5562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Pamphlets and press</a:t>
            </a:r>
          </a:p>
        </p:txBody>
      </p:sp>
      <p:pic>
        <p:nvPicPr>
          <p:cNvPr id="8210" name="Picture 18" descr="Z:\My Pictures\women's rights\poster_1912_suffragette from Museum of Lond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23653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Meetings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30375"/>
            <a:ext cx="6300788" cy="3335338"/>
          </a:xfrm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443663" y="1773238"/>
            <a:ext cx="1657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1908 Suffragette meeting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7504" y="6309320"/>
            <a:ext cx="53292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Another Nickel in the Machine, 2009, </a:t>
            </a:r>
            <a:r>
              <a:rPr lang="en-US" altLang="en-US" sz="1000" dirty="0">
                <a:hlinkClick r:id="rId3"/>
              </a:rPr>
              <a:t>http://www.nickelinthemachine.com/tag/suffragettes/</a:t>
            </a:r>
            <a:r>
              <a:rPr lang="en-US" altLang="en-US" sz="1000" dirty="0"/>
              <a:t> (Dec. </a:t>
            </a:r>
          </a:p>
          <a:p>
            <a:pPr>
              <a:spcBef>
                <a:spcPct val="50000"/>
              </a:spcBef>
            </a:pPr>
            <a:r>
              <a:rPr lang="en-US" altLang="en-US" sz="1000" dirty="0"/>
              <a:t>	12, 2010).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Books and Fundraising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5686425" cy="3673475"/>
          </a:xfrm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227763" y="2133600"/>
            <a:ext cx="165735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1911 “An Anti-Suffrage Alphabet” makes fun of those who oppose women’s suffrage; made to raise money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0825" y="5805488"/>
            <a:ext cx="5256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Museum of London, An Anti-Suffrage Alphabet: 1911, Image Number 003576, </a:t>
            </a:r>
            <a:r>
              <a:rPr lang="en-US" altLang="en-US" sz="1000" dirty="0" err="1"/>
              <a:t>N.d.</a:t>
            </a:r>
            <a:r>
              <a:rPr lang="en-US" altLang="en-US" sz="1000" dirty="0"/>
              <a:t>, </a:t>
            </a:r>
          </a:p>
          <a:p>
            <a:pPr>
              <a:spcBef>
                <a:spcPct val="50000"/>
              </a:spcBef>
            </a:pPr>
            <a:r>
              <a:rPr lang="en-US" altLang="en-US" sz="1000" dirty="0"/>
              <a:t>	</a:t>
            </a:r>
            <a:r>
              <a:rPr lang="en-US" altLang="en-US" sz="1000" dirty="0">
                <a:hlinkClick r:id="rId3"/>
              </a:rPr>
              <a:t>http://www.museumoflondonprints.com/image.php?id=195363&amp;idx=0&amp;fromsea</a:t>
            </a:r>
          </a:p>
          <a:p>
            <a:pPr>
              <a:spcBef>
                <a:spcPct val="50000"/>
              </a:spcBef>
            </a:pPr>
            <a:r>
              <a:rPr lang="en-US" altLang="en-US" sz="1000" dirty="0">
                <a:hlinkClick r:id="rId3"/>
              </a:rPr>
              <a:t>	</a:t>
            </a:r>
            <a:r>
              <a:rPr lang="en-US" altLang="en-US" sz="1000" dirty="0" err="1">
                <a:hlinkClick r:id="rId3"/>
              </a:rPr>
              <a:t>rch</a:t>
            </a:r>
            <a:r>
              <a:rPr lang="en-US" altLang="en-US" sz="1000" dirty="0">
                <a:hlinkClick r:id="rId3"/>
              </a:rPr>
              <a:t>=true</a:t>
            </a:r>
            <a:r>
              <a:rPr lang="en-US" altLang="en-US" sz="1000" dirty="0"/>
              <a:t> (Dec. 12, 2010).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Demonstrations and Arrests</a:t>
            </a:r>
          </a:p>
        </p:txBody>
      </p:sp>
      <p:pic>
        <p:nvPicPr>
          <p:cNvPr id="18435" name="Picture 3" descr="Leaders taken into cust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5814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5800" y="48768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Arrests of suffragettes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14400" y="6248400"/>
            <a:ext cx="533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 err="1"/>
              <a:t>Casciani</a:t>
            </a:r>
            <a:r>
              <a:rPr lang="en-US" altLang="en-US" sz="1000" dirty="0"/>
              <a:t>, The History of the Suffragettes. </a:t>
            </a:r>
          </a:p>
        </p:txBody>
      </p:sp>
      <p:pic>
        <p:nvPicPr>
          <p:cNvPr id="18438" name="Picture 6" descr="Pankhurst in Trafalgar Square from BBC News Legacy of Suffraget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2878138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943600" y="5334000"/>
            <a:ext cx="297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Emmeline Pankhurst speaking in Trafalgar Square</a:t>
            </a:r>
            <a:endParaRPr lang="en-CA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Hunger Strikes</a:t>
            </a:r>
            <a:endParaRPr lang="en-CA" altLang="en-US" dirty="0"/>
          </a:p>
        </p:txBody>
      </p:sp>
      <p:pic>
        <p:nvPicPr>
          <p:cNvPr id="9222" name="Picture 6" descr="torturing from LOC 4 centuries of Br Am relation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752600"/>
            <a:ext cx="2606675" cy="358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3400" y="6080125"/>
            <a:ext cx="6781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1000" dirty="0" err="1"/>
              <a:t>Casciani</a:t>
            </a:r>
            <a:r>
              <a:rPr lang="en-CA" altLang="en-US" sz="1000" dirty="0"/>
              <a:t>, Spy Pictures of Suffragettes Revealed, BBC News, 2003, </a:t>
            </a:r>
            <a:r>
              <a:rPr lang="en-CA" altLang="en-US" sz="1000" dirty="0">
                <a:hlinkClick r:id="rId3"/>
              </a:rPr>
              <a:t>http://news.bbc.co.uk/1/hi/magazine/3153024.stm</a:t>
            </a:r>
            <a:r>
              <a:rPr lang="en-CA" altLang="en-US" sz="1000" dirty="0"/>
              <a:t> (Nov. 23, 2005); </a:t>
            </a:r>
            <a:r>
              <a:rPr lang="en-US" altLang="en-US" sz="1000" dirty="0"/>
              <a:t>John Bull and Uncle Sam, 4 Centuries of British American Relations, Library of Congress, 2000, </a:t>
            </a:r>
            <a:r>
              <a:rPr lang="en-CA" altLang="en-US" sz="1000" dirty="0">
                <a:hlinkClick r:id="rId4"/>
              </a:rPr>
              <a:t>http://www.loc.gov/exhibits/british/brit-4.html</a:t>
            </a:r>
            <a:r>
              <a:rPr lang="en-CA" altLang="en-US" sz="1000" dirty="0"/>
              <a:t> (Nov. 23, 2005).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86400" y="5410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Gaining sympathy</a:t>
            </a:r>
          </a:p>
        </p:txBody>
      </p:sp>
      <p:pic>
        <p:nvPicPr>
          <p:cNvPr id="9228" name="Picture 12" descr="Notes on hunger strikes BBC Ne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810000" y="2819400"/>
            <a:ext cx="1219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Prison notes on hunger strikes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Gov’t Response</a:t>
            </a:r>
          </a:p>
        </p:txBody>
      </p:sp>
      <p:pic>
        <p:nvPicPr>
          <p:cNvPr id="10246" name="Picture 6" descr="Lady Constance Georgina Lytton from BBC history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600200"/>
            <a:ext cx="2505075" cy="3352800"/>
          </a:xfrm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486400" y="5105400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Lady Constance Georgina Lytton - injured by force feeding</a:t>
            </a:r>
            <a:endParaRPr lang="en-US" alt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28600" y="6308725"/>
            <a:ext cx="8153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BBC History, Historic Figure, Emily Davison, </a:t>
            </a:r>
            <a:r>
              <a:rPr lang="en-US" altLang="en-US" sz="1000" dirty="0" err="1"/>
              <a:t>N.d</a:t>
            </a:r>
            <a:r>
              <a:rPr lang="en-US" altLang="en-US" sz="1000" u="sng" dirty="0" err="1"/>
              <a:t>.</a:t>
            </a:r>
            <a:r>
              <a:rPr lang="en-US" altLang="en-US" sz="1000" u="sng" dirty="0"/>
              <a:t>, </a:t>
            </a:r>
            <a:r>
              <a:rPr lang="en-US" altLang="en-US" sz="1000" u="sng" dirty="0">
                <a:solidFill>
                  <a:schemeClr val="hlink"/>
                </a:solidFill>
              </a:rPr>
              <a:t>http://www.bbc.co.uk/history/historic_figures/davison_emily.shtml</a:t>
            </a:r>
            <a:r>
              <a:rPr lang="en-US" altLang="en-US" sz="1000" dirty="0"/>
              <a:t> (Nov. 26, 2005); BBC History, Historic Figures, Lady Constance Georgina Lytton, </a:t>
            </a:r>
            <a:r>
              <a:rPr lang="en-US" altLang="en-US" sz="1000" dirty="0" err="1"/>
              <a:t>N.d.</a:t>
            </a:r>
            <a:r>
              <a:rPr lang="en-US" altLang="en-US" sz="1000" dirty="0"/>
              <a:t>, </a:t>
            </a:r>
            <a:r>
              <a:rPr lang="en-US" altLang="en-US" sz="1000" dirty="0">
                <a:hlinkClick r:id="rId3"/>
              </a:rPr>
              <a:t>http://www.bbc.co.uk/history/historic_figures/lytton_constance_georgina.shtml</a:t>
            </a:r>
            <a:endParaRPr lang="en-US" altLang="en-US" sz="1000" dirty="0"/>
          </a:p>
          <a:p>
            <a:pPr>
              <a:spcBef>
                <a:spcPct val="50000"/>
              </a:spcBef>
            </a:pPr>
            <a:r>
              <a:rPr lang="en-US" altLang="en-US" sz="1000" dirty="0"/>
              <a:t> (Nov. 26, 2005).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744788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066800" y="5715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Being force fed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Violence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4824412" cy="3671888"/>
          </a:xfrm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364163" y="1916113"/>
            <a:ext cx="23764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Catapult used to break windows in 1911 WSPU campaign – 200 women arrested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51520" y="5949280"/>
            <a:ext cx="73087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Museum of London, Catapult Used for Breaking Windows: 20</a:t>
            </a:r>
            <a:r>
              <a:rPr lang="en-US" altLang="en-US" sz="1000" baseline="30000" dirty="0"/>
              <a:t>th</a:t>
            </a:r>
            <a:r>
              <a:rPr lang="en-US" altLang="en-US" sz="1000" dirty="0"/>
              <a:t> Century, Image 003301, </a:t>
            </a:r>
            <a:r>
              <a:rPr lang="en-US" altLang="en-US" sz="1000" dirty="0" err="1"/>
              <a:t>N.d.</a:t>
            </a:r>
            <a:r>
              <a:rPr lang="en-US" altLang="en-US" sz="1000" dirty="0"/>
              <a:t>, </a:t>
            </a:r>
          </a:p>
          <a:p>
            <a:pPr>
              <a:spcBef>
                <a:spcPct val="50000"/>
              </a:spcBef>
            </a:pPr>
            <a:r>
              <a:rPr lang="en-US" altLang="en-US" sz="1000" dirty="0"/>
              <a:t>	</a:t>
            </a:r>
            <a:r>
              <a:rPr lang="en-US" altLang="en-US" sz="1000" dirty="0">
                <a:hlinkClick r:id="rId3"/>
              </a:rPr>
              <a:t>http://www.museumoflondonprints.com/image.php?id=134440&amp;idx=2&amp;fromsearch=true</a:t>
            </a:r>
            <a:r>
              <a:rPr lang="en-US" altLang="en-US" sz="1000" dirty="0"/>
              <a:t> (Dec. 12, 2010). </a:t>
            </a:r>
          </a:p>
          <a:p>
            <a:pPr>
              <a:spcBef>
                <a:spcPct val="50000"/>
              </a:spcBef>
            </a:pPr>
            <a:r>
              <a:rPr lang="en-US" altLang="en-US" sz="1000" dirty="0"/>
              <a:t>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Most Radical Method?</a:t>
            </a:r>
          </a:p>
        </p:txBody>
      </p:sp>
      <p:pic>
        <p:nvPicPr>
          <p:cNvPr id="11270" name="Picture 6" descr="Emily Davison of Derby Day martyrdo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057400"/>
            <a:ext cx="3124200" cy="3124200"/>
          </a:xfrm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85800" y="5257800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Emily Davison, martyr</a:t>
            </a:r>
          </a:p>
        </p:txBody>
      </p:sp>
      <p:pic>
        <p:nvPicPr>
          <p:cNvPr id="11272" name="Picture 8" descr="the suffragette June 1913 in memory of Davison from British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8225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791200" y="6035675"/>
            <a:ext cx="289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June, 1913 in memory of Davison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28600" y="6461125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Microfilm Services at  British Library Newspapers, 1997, </a:t>
            </a:r>
            <a:r>
              <a:rPr lang="en-US" altLang="en-US" sz="1000" u="sng" dirty="0">
                <a:solidFill>
                  <a:schemeClr val="hlink"/>
                </a:solidFill>
              </a:rPr>
              <a:t>http://www.bl.uk/collections/micro.html</a:t>
            </a:r>
            <a:r>
              <a:rPr lang="en-US" altLang="en-US" sz="1000" dirty="0"/>
              <a:t> (Nov. 26, 2005).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Martyrdom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648200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07504" y="6309320"/>
            <a:ext cx="70076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H Marcuse, UCSB History, 2003,  </a:t>
            </a:r>
            <a:r>
              <a:rPr lang="en-US" altLang="en-US" sz="1000" u="sng" dirty="0">
                <a:solidFill>
                  <a:schemeClr val="hlink"/>
                </a:solidFill>
              </a:rPr>
              <a:t>http://www.history.ucsb.edu/faculty/marcuse/classes/2c/2c03L14.htm</a:t>
            </a:r>
            <a:r>
              <a:rPr lang="en-US" altLang="en-US" sz="1000" dirty="0"/>
              <a:t>(Nov. 26, 2005).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438400" y="5105400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Davison on Derby Day 1913 in front of the king’s horse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Sympathy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7150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6308725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Museum of London Picture Library, </a:t>
            </a:r>
            <a:r>
              <a:rPr lang="en-US" altLang="en-US" sz="1000" dirty="0" err="1"/>
              <a:t>N.d.</a:t>
            </a:r>
            <a:r>
              <a:rPr lang="en-US" altLang="en-US" sz="1000" dirty="0"/>
              <a:t>, </a:t>
            </a:r>
            <a:r>
              <a:rPr lang="en-US" altLang="en-US" sz="1000" dirty="0">
                <a:solidFill>
                  <a:schemeClr val="hlink"/>
                </a:solidFill>
              </a:rPr>
              <a:t>http://www.museumoflondon.org.uk/frames.shtml?http://www.museumoflondon.org.uk/MOLsite/piclib/pages/bigpicture.asp?id=1044</a:t>
            </a:r>
            <a:r>
              <a:rPr lang="en-US" altLang="en-US" sz="1000" dirty="0"/>
              <a:t> (Nov. 26, 2005).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90800" y="5791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Emily Davison’s Funeral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19</a:t>
            </a:r>
            <a:r>
              <a:rPr lang="en-CA" altLang="en-US" baseline="30000"/>
              <a:t>th</a:t>
            </a:r>
            <a:r>
              <a:rPr lang="en-CA" altLang="en-US"/>
              <a:t> Century Women</a:t>
            </a:r>
          </a:p>
        </p:txBody>
      </p:sp>
      <p:pic>
        <p:nvPicPr>
          <p:cNvPr id="3078" name="Picture 6" descr="crinoline cartoon from BBC History Ideals of Womanhoo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8850" y="1752600"/>
            <a:ext cx="3616325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28600" y="6461125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1000" dirty="0"/>
              <a:t>Lynn Abrams, BBC History, Ideals of Womanhood in Victorian Britain, 2001, </a:t>
            </a:r>
            <a:r>
              <a:rPr lang="en-CA" altLang="en-US" sz="1000" dirty="0">
                <a:hlinkClick r:id="rId3"/>
              </a:rPr>
              <a:t>http://www.bbc.co.uk/history/lj/victorian_britainlj/idealwomen_03.shtml?site=history_society_welfare</a:t>
            </a:r>
            <a:r>
              <a:rPr lang="en-CA" altLang="en-US" sz="1000" dirty="0"/>
              <a:t> (Nov. 23, 2005).</a:t>
            </a:r>
          </a:p>
        </p:txBody>
      </p:sp>
      <p:pic>
        <p:nvPicPr>
          <p:cNvPr id="3080" name="Picture 8" descr="Punch cartoon 1894 from BBC History Ideals of Womanh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191000" cy="36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62000" y="5562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Domestic - moral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029200" y="5562600"/>
            <a:ext cx="304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Hidden under petticoats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Cheered...</a:t>
            </a:r>
          </a:p>
        </p:txBody>
      </p:sp>
      <p:pic>
        <p:nvPicPr>
          <p:cNvPr id="14342" name="Picture 6" descr="C:\WINDOWS\Profiles\risa\My Documents\My Pictures\women's rights\suffragettes_released from Museum of Londo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76400"/>
            <a:ext cx="5486400" cy="3163888"/>
          </a:xfr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76600" y="50292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Released from prison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28600" y="6248400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The National Archives Learning Curve, Power Politics and Protest, </a:t>
            </a:r>
            <a:r>
              <a:rPr lang="en-US" altLang="en-US" sz="1000" dirty="0" err="1"/>
              <a:t>N.d.</a:t>
            </a:r>
            <a:r>
              <a:rPr lang="en-US" altLang="en-US" sz="1000" dirty="0"/>
              <a:t>, </a:t>
            </a:r>
            <a:r>
              <a:rPr lang="en-US" altLang="en-US" sz="1000" u="sng" dirty="0">
                <a:solidFill>
                  <a:schemeClr val="hlink"/>
                </a:solidFill>
              </a:rPr>
              <a:t>http://www.learningcurve.gov.uk/politics/g9/source/g9s2a.htm</a:t>
            </a:r>
            <a:r>
              <a:rPr lang="en-US" altLang="en-US" sz="1000" dirty="0"/>
              <a:t> (Nov. 26, 2005).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...and Reviled</a:t>
            </a:r>
          </a:p>
        </p:txBody>
      </p:sp>
      <p:pic>
        <p:nvPicPr>
          <p:cNvPr id="19459" name="Picture 3" descr="C:\WINDOWS\Profiles\risa\My Documents\My Pictures\women's rights\suffragette in confrontation with opponents and po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867400" y="5638800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Ernestine Mills at the demonstration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0099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52400" y="6324600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The National Archives Learning Curve, Power, Politics and Protests, </a:t>
            </a:r>
            <a:r>
              <a:rPr lang="en-US" altLang="en-US" sz="1000" dirty="0" err="1"/>
              <a:t>N.d.</a:t>
            </a:r>
            <a:r>
              <a:rPr lang="en-US" altLang="en-US" sz="1000" dirty="0"/>
              <a:t>, </a:t>
            </a:r>
            <a:r>
              <a:rPr lang="en-US" altLang="en-US" sz="1000" u="sng" dirty="0">
                <a:solidFill>
                  <a:schemeClr val="hlink"/>
                </a:solidFill>
              </a:rPr>
              <a:t>http://www.learningcurve.gov.uk/politics/g9/source/g9s2bhtm</a:t>
            </a:r>
            <a:r>
              <a:rPr lang="en-US" altLang="en-US" sz="1000" dirty="0"/>
              <a:t> (Nov. 26, 2005).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352800" y="2895600"/>
            <a:ext cx="1981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Invitation to parliamentary demonstration 1910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Anti-Suffragette Messages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5689600" cy="3887787"/>
          </a:xfrm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9512" y="6156325"/>
            <a:ext cx="53990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Learn History, Crime, Punishment and Protest Through Time, c. 1450-2004, The Suffrage Movement,</a:t>
            </a:r>
          </a:p>
          <a:p>
            <a:pPr>
              <a:spcBef>
                <a:spcPct val="50000"/>
              </a:spcBef>
            </a:pPr>
            <a:r>
              <a:rPr lang="en-US" altLang="en-US" sz="1000" dirty="0"/>
              <a:t>	 2004, </a:t>
            </a:r>
            <a:r>
              <a:rPr lang="en-US" altLang="en-US" sz="1000" dirty="0">
                <a:hlinkClick r:id="rId3"/>
              </a:rPr>
              <a:t>http://www.learnhistory.org.uk/cpp/suffagettes.htm</a:t>
            </a:r>
            <a:r>
              <a:rPr lang="en-US" altLang="en-US" sz="1000" dirty="0"/>
              <a:t> (Dec. 12, 2010).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372225" y="2205038"/>
            <a:ext cx="15843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National Campaign for Opposing Woman Suffrage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Postcard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52588"/>
            <a:ext cx="6227763" cy="3297237"/>
          </a:xfrm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372225" y="1773238"/>
            <a:ext cx="18002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1909 postcard sent to WSPU head-quarters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1520" y="5877272"/>
            <a:ext cx="727280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Museum of London, Home Sweet Home: Striking Example of a Suffragette’s Home: 1909, Image 002829, </a:t>
            </a:r>
            <a:r>
              <a:rPr lang="en-US" altLang="en-US" sz="1000" dirty="0" err="1"/>
              <a:t>N.d.</a:t>
            </a:r>
            <a:r>
              <a:rPr lang="en-US" altLang="en-US" sz="1000" dirty="0"/>
              <a:t>,</a:t>
            </a:r>
          </a:p>
          <a:p>
            <a:pPr>
              <a:spcBef>
                <a:spcPct val="50000"/>
              </a:spcBef>
            </a:pPr>
            <a:r>
              <a:rPr lang="en-US" altLang="en-US" sz="1000" dirty="0"/>
              <a:t> </a:t>
            </a:r>
            <a:r>
              <a:rPr lang="en-US" altLang="en-US" sz="1000" dirty="0">
                <a:hlinkClick r:id="rId3"/>
              </a:rPr>
              <a:t>http://www.museumoflondonprints.com/image.php?id=129256&amp;idx=2&amp;fromsearch=true</a:t>
            </a:r>
            <a:r>
              <a:rPr lang="en-US" altLang="en-US" sz="1000" dirty="0"/>
              <a:t> (Dec. 12, 2010).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Anti-Women’s Suffrage Postcards, 1910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89138"/>
            <a:ext cx="7772400" cy="4114800"/>
          </a:xfrm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9388" y="6381750"/>
            <a:ext cx="7632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Museum of London, Two Anti-Women’s Suffrage Postcards: 1910, Image 003554, </a:t>
            </a:r>
            <a:r>
              <a:rPr lang="en-US" altLang="en-US" sz="1000" dirty="0" err="1"/>
              <a:t>N.d.</a:t>
            </a:r>
            <a:r>
              <a:rPr lang="en-US" altLang="en-US" sz="1000" dirty="0"/>
              <a:t>, </a:t>
            </a:r>
          </a:p>
          <a:p>
            <a:pPr>
              <a:spcBef>
                <a:spcPct val="50000"/>
              </a:spcBef>
            </a:pPr>
            <a:r>
              <a:rPr lang="en-US" altLang="en-US" sz="1000" dirty="0"/>
              <a:t>	</a:t>
            </a:r>
            <a:r>
              <a:rPr lang="en-US" altLang="en-US" sz="1000" dirty="0">
                <a:hlinkClick r:id="rId3"/>
              </a:rPr>
              <a:t>http://www.museumoflondonprints.com/image.php?id=177688&amp;idx=1&amp;fromsearch=true</a:t>
            </a:r>
            <a:r>
              <a:rPr lang="en-US" altLang="en-US" sz="1000" dirty="0"/>
              <a:t> (Dec. 12, 2010).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Postcard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4103687" cy="4321175"/>
          </a:xfrm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003800" y="2060575"/>
            <a:ext cx="2305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1912 anti-suffrage postcard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39750" y="6165850"/>
            <a:ext cx="691197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Museum of London, No Votes, Thank You. The Appeal of Womanhood Postcard: 1912, Image 001686, </a:t>
            </a:r>
            <a:r>
              <a:rPr lang="en-US" altLang="en-US" sz="1000" dirty="0" err="1"/>
              <a:t>N.d.</a:t>
            </a:r>
            <a:r>
              <a:rPr lang="en-US" altLang="en-US" sz="1000" dirty="0"/>
              <a:t>,</a:t>
            </a:r>
          </a:p>
          <a:p>
            <a:pPr>
              <a:spcBef>
                <a:spcPct val="50000"/>
              </a:spcBef>
            </a:pPr>
            <a:r>
              <a:rPr lang="en-US" altLang="en-US" sz="1000" dirty="0"/>
              <a:t>	 </a:t>
            </a:r>
            <a:r>
              <a:rPr lang="en-US" altLang="en-US" sz="1000" dirty="0">
                <a:hlinkClick r:id="rId3"/>
              </a:rPr>
              <a:t>http://www.museumoflondonprints.com/image.php?id=211412&amp;idx=3&amp;fromsearch=true#</a:t>
            </a:r>
            <a:r>
              <a:rPr lang="en-US" altLang="en-US" sz="1000" dirty="0"/>
              <a:t> (Dec. 12, 2010).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Postcard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4716463" cy="4392613"/>
          </a:xfrm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580063" y="1916113"/>
            <a:ext cx="19446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1909 anti-suffrage postcard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6381750"/>
            <a:ext cx="80279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Museum of London, Mummy’s a Suffragette: 1909, Image 000252, </a:t>
            </a:r>
            <a:r>
              <a:rPr lang="en-US" altLang="en-US" sz="1000" dirty="0" err="1"/>
              <a:t>N.d.</a:t>
            </a:r>
            <a:r>
              <a:rPr lang="en-US" altLang="en-US" sz="1000" dirty="0"/>
              <a:t>, </a:t>
            </a:r>
          </a:p>
          <a:p>
            <a:pPr>
              <a:spcBef>
                <a:spcPct val="50000"/>
              </a:spcBef>
            </a:pPr>
            <a:r>
              <a:rPr lang="en-US" altLang="en-US" sz="1000" dirty="0"/>
              <a:t>	</a:t>
            </a:r>
            <a:r>
              <a:rPr lang="en-US" altLang="en-US" sz="1000" dirty="0">
                <a:hlinkClick r:id="rId3"/>
              </a:rPr>
              <a:t>http://www.museumoflondonprints.com/image.php?id=322926&amp;idx=3&amp;fromsearch=true</a:t>
            </a:r>
            <a:r>
              <a:rPr lang="en-US" altLang="en-US" sz="1000" dirty="0"/>
              <a:t> (Dec. 12, 2010).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Vote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133600"/>
            <a:ext cx="5254625" cy="2781300"/>
          </a:xfrm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011863" y="2420938"/>
            <a:ext cx="1655762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1918 law giving women over 30 the right to vote, and postcard – “At Last”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07504" y="6124029"/>
            <a:ext cx="648072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Museum of London, The Reform Act of 1918 and Postcard “At Last!”, Image 003581, </a:t>
            </a:r>
            <a:r>
              <a:rPr lang="en-US" altLang="en-US" sz="1000" dirty="0" err="1"/>
              <a:t>N.d.</a:t>
            </a:r>
            <a:r>
              <a:rPr lang="en-US" altLang="en-US" sz="1000" dirty="0"/>
              <a:t>, </a:t>
            </a:r>
          </a:p>
          <a:p>
            <a:pPr>
              <a:spcBef>
                <a:spcPct val="50000"/>
              </a:spcBef>
            </a:pPr>
            <a:r>
              <a:rPr lang="en-US" altLang="en-US" sz="1000" dirty="0"/>
              <a:t>	</a:t>
            </a:r>
            <a:r>
              <a:rPr lang="en-US" altLang="en-US" sz="1000" dirty="0">
                <a:hlinkClick r:id="rId3"/>
              </a:rPr>
              <a:t>http://www.museumoflondonprints.com/image.php?id=177779&amp;idx=3&amp;fromserch=true</a:t>
            </a:r>
            <a:r>
              <a:rPr lang="en-US" altLang="en-US" sz="1000" dirty="0"/>
              <a:t> (Dec. 12, 2010).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Clothing</a:t>
            </a:r>
          </a:p>
        </p:txBody>
      </p:sp>
      <p:pic>
        <p:nvPicPr>
          <p:cNvPr id="15363" name="Picture 1027" descr="Z:\aFile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290671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1028"/>
          <p:cNvSpPr txBox="1">
            <a:spLocks noChangeArrowheads="1"/>
          </p:cNvSpPr>
          <p:nvPr/>
        </p:nvSpPr>
        <p:spPr bwMode="auto">
          <a:xfrm>
            <a:off x="0" y="6477000"/>
            <a:ext cx="54864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James Farr, </a:t>
            </a:r>
            <a:r>
              <a:rPr lang="en-US" altLang="en-US" sz="1000" i="1" dirty="0"/>
              <a:t>World Eras</a:t>
            </a:r>
            <a:r>
              <a:rPr lang="en-US" altLang="en-US" sz="1000" dirty="0"/>
              <a:t>, </a:t>
            </a:r>
            <a:r>
              <a:rPr lang="en-US" altLang="en-US" sz="1000" i="1" dirty="0"/>
              <a:t>Vol. 9: Industrial Revolution in Europe</a:t>
            </a:r>
            <a:r>
              <a:rPr lang="en-US" altLang="en-US" sz="1000" dirty="0"/>
              <a:t> (Detroit: Gale, 2003),  226, 139.</a:t>
            </a:r>
          </a:p>
        </p:txBody>
      </p:sp>
      <p:sp>
        <p:nvSpPr>
          <p:cNvPr id="15365" name="Text Box 1029"/>
          <p:cNvSpPr txBox="1">
            <a:spLocks noChangeArrowheads="1"/>
          </p:cNvSpPr>
          <p:nvPr/>
        </p:nvSpPr>
        <p:spPr bwMode="auto">
          <a:xfrm>
            <a:off x="3276600" y="2667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Middle Class </a:t>
            </a:r>
            <a:r>
              <a:rPr lang="en-US" altLang="en-US">
                <a:sym typeface="Wingdings" panose="05000000000000000000" pitchFamily="2" charset="2"/>
              </a:rPr>
              <a:t></a:t>
            </a:r>
            <a:endParaRPr lang="en-US" altLang="en-US"/>
          </a:p>
        </p:txBody>
      </p:sp>
      <p:pic>
        <p:nvPicPr>
          <p:cNvPr id="15366" name="Picture 1030" descr="Z:\aFile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028950" cy="42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 Box 1031"/>
          <p:cNvSpPr txBox="1">
            <a:spLocks noChangeArrowheads="1"/>
          </p:cNvSpPr>
          <p:nvPr/>
        </p:nvSpPr>
        <p:spPr bwMode="auto">
          <a:xfrm>
            <a:off x="3200400" y="5029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Working class </a:t>
            </a:r>
            <a:r>
              <a:rPr lang="en-US" altLang="en-US">
                <a:sym typeface="Wingdings" panose="05000000000000000000" pitchFamily="2" charset="2"/>
              </a:rPr>
              <a:t>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Middle Class Ideal: Separate Spheres</a:t>
            </a:r>
            <a:endParaRPr lang="en-CA" altLang="en-US" sz="4000"/>
          </a:p>
        </p:txBody>
      </p:sp>
      <p:graphicFrame>
        <p:nvGraphicFramePr>
          <p:cNvPr id="33844" name="Group 52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623753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="" xmlns:a16="http://schemas.microsoft.com/office/drawing/2014/main" val="1337242963"/>
                    </a:ext>
                  </a:extLst>
                </a:gridCol>
                <a:gridCol w="3886200">
                  <a:extLst>
                    <a:ext uri="{9D8B030D-6E8A-4147-A177-3AD203B41FA5}">
                      <a16:colId xmlns="" xmlns:a16="http://schemas.microsoft.com/office/drawing/2014/main" val="2146429365"/>
                    </a:ext>
                  </a:extLst>
                </a:gridCol>
              </a:tblGrid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Private Sphere</a:t>
                      </a:r>
                      <a:endParaRPr kumimoji="0" lang="en-CA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Public Sphere</a:t>
                      </a:r>
                      <a:endParaRPr kumimoji="0" lang="en-CA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2588114"/>
                  </a:ext>
                </a:extLst>
              </a:tr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Home</a:t>
                      </a: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Outside the home</a:t>
                      </a: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87034354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Leisure time</a:t>
                      </a: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Working time</a:t>
                      </a: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8803248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Family </a:t>
                      </a: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Non-family relations </a:t>
                      </a: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50202209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Personal relationships</a:t>
                      </a: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Impersonal relationships</a:t>
                      </a: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04739815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Legitimate love and sexuality</a:t>
                      </a: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Illegitimate sexuality</a:t>
                      </a: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7004833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morality</a:t>
                      </a: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Immorality </a:t>
                      </a: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5558092"/>
                  </a:ext>
                </a:extLst>
              </a:tr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harmony</a:t>
                      </a: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Division </a:t>
                      </a: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85505853"/>
                  </a:ext>
                </a:extLst>
              </a:tr>
            </a:tbl>
          </a:graphicData>
        </a:graphic>
      </p:graphicFrame>
      <p:sp>
        <p:nvSpPr>
          <p:cNvPr id="33845" name="Text Box 53"/>
          <p:cNvSpPr txBox="1">
            <a:spLocks noChangeArrowheads="1"/>
          </p:cNvSpPr>
          <p:nvPr/>
        </p:nvSpPr>
        <p:spPr bwMode="auto">
          <a:xfrm>
            <a:off x="323850" y="6524625"/>
            <a:ext cx="7488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Ibid., p. 268.</a:t>
            </a:r>
            <a:r>
              <a:rPr lang="en-US" altLang="en-US" dirty="0"/>
              <a:t> </a:t>
            </a:r>
            <a:endParaRPr lang="en-CA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Victorian Britain</a:t>
            </a:r>
            <a:endParaRPr lang="en-CA" altLang="en-US"/>
          </a:p>
        </p:txBody>
      </p:sp>
      <p:pic>
        <p:nvPicPr>
          <p:cNvPr id="4105" name="Picture 9" descr="Z:\My Pictures\women's rights\Queen Victora form BBC Hi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2924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04800" y="6096000"/>
            <a:ext cx="53473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1000" dirty="0"/>
              <a:t>BBC History, Historic Figures, Queen Victoria, </a:t>
            </a:r>
            <a:r>
              <a:rPr lang="en-CA" altLang="en-US" sz="1000" dirty="0" err="1"/>
              <a:t>N.d.</a:t>
            </a:r>
            <a:r>
              <a:rPr lang="en-CA" altLang="en-US" sz="1000" dirty="0"/>
              <a:t>, </a:t>
            </a:r>
            <a:r>
              <a:rPr lang="en-CA" altLang="en-US" sz="1000" dirty="0">
                <a:hlinkClick r:id="rId3"/>
              </a:rPr>
              <a:t>http://www.bbc.co.uk/history/historic_figures/victoria_queen.shtml</a:t>
            </a:r>
            <a:r>
              <a:rPr lang="en-CA" altLang="en-US" sz="1000" dirty="0"/>
              <a:t> (Nov. 23, 2005).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172200" y="2971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Queen Victoria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Double Burden for Working Class</a:t>
            </a:r>
          </a:p>
        </p:txBody>
      </p:sp>
      <p:pic>
        <p:nvPicPr>
          <p:cNvPr id="17411" name="Picture 3" descr="Z:\My Pictures\women's rights\Punch cartoon 1894 on double burden on working women BBC hi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8100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800600" y="34290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Work and looking after the home and family</a:t>
            </a:r>
            <a:endParaRPr lang="en-CA" altLang="en-US" sz="2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4800" y="6172200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1000" dirty="0"/>
              <a:t>Lynn Abrams, BBC History, Ideals of Womanhood in Victorian Britain, 2001, </a:t>
            </a:r>
            <a:r>
              <a:rPr lang="en-CA" altLang="en-US" sz="1000" dirty="0">
                <a:hlinkClick r:id="rId3"/>
              </a:rPr>
              <a:t>http://www.bbc.co.uk/history/lj/victorian_britainlj/idealwomen_03.shtml?site=history_society_welfare</a:t>
            </a:r>
            <a:r>
              <a:rPr lang="en-CA" altLang="en-US" sz="1000" dirty="0"/>
              <a:t> (Nov. 23, 2005).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Suffragists - Moderates</a:t>
            </a:r>
            <a:endParaRPr lang="en-CA" altLang="en-US"/>
          </a:p>
        </p:txBody>
      </p:sp>
      <p:pic>
        <p:nvPicPr>
          <p:cNvPr id="5126" name="Picture 6" descr="Z:\My Pictures\women's rights\nuwss from Victorian Web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3810000" cy="3627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 descr="Z:\My Pictures\women's rights\millicent fawcett from Victorian 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18161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172200" y="5305425"/>
            <a:ext cx="2057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Millicent Fawcett, NUWSS leader</a:t>
            </a:r>
            <a:endParaRPr lang="en-CA" alt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0" y="6324600"/>
            <a:ext cx="7391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altLang="en-US" sz="1000" dirty="0"/>
              <a:t>Helena </a:t>
            </a:r>
            <a:r>
              <a:rPr lang="en-CA" altLang="en-US" sz="1000" dirty="0" err="1"/>
              <a:t>Wojtczak</a:t>
            </a:r>
            <a:r>
              <a:rPr lang="en-CA" altLang="en-US" sz="1000" dirty="0"/>
              <a:t>, Victorian Web, The National Union of Women’s Suffrage Societies, 2000, </a:t>
            </a:r>
            <a:r>
              <a:rPr lang="en-CA" altLang="en-US" sz="1000" dirty="0">
                <a:hlinkClick r:id="rId4"/>
              </a:rPr>
              <a:t>http://www.victorianweb.org/gender/wojtczak/nuwss.html</a:t>
            </a:r>
            <a:r>
              <a:rPr lang="en-CA" altLang="en-US" sz="1000" dirty="0"/>
              <a:t> (Nov. 23, 2005).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066800" y="5562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NUWSS Banner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Middle Class Values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5541962" cy="2933700"/>
          </a:xfrm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11863" y="1844675"/>
            <a:ext cx="18002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Public speaking, efforts to persuade parliament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4549" y="6237312"/>
            <a:ext cx="741707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BBC, GCSE Bitesize, History: Votes for Women, 2010,</a:t>
            </a:r>
          </a:p>
          <a:p>
            <a:pPr>
              <a:spcBef>
                <a:spcPct val="50000"/>
              </a:spcBef>
            </a:pPr>
            <a:r>
              <a:rPr lang="en-US" altLang="en-US" sz="1000" dirty="0"/>
              <a:t>	</a:t>
            </a:r>
            <a:r>
              <a:rPr lang="en-US" altLang="en-US" sz="1000" dirty="0">
                <a:hlinkClick r:id="rId3"/>
              </a:rPr>
              <a:t>http://www.bbc.co.uk/schools/gcsebitesize/history/mwh/britain/votesforwomenrev1.shtml</a:t>
            </a:r>
            <a:r>
              <a:rPr lang="en-US" altLang="en-US" sz="1000" dirty="0"/>
              <a:t> (Dec. 12, 2010).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Suffragettes - Militants</a:t>
            </a:r>
            <a:endParaRPr lang="en-CA" altLang="en-US"/>
          </a:p>
        </p:txBody>
      </p:sp>
      <p:pic>
        <p:nvPicPr>
          <p:cNvPr id="7174" name="Picture 6" descr="Z:\My Pictures\women's rights\wspu from Victorian Web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81200"/>
            <a:ext cx="3810000" cy="329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04800" y="6156325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Helena </a:t>
            </a:r>
            <a:r>
              <a:rPr lang="en-US" altLang="en-US" sz="1000" dirty="0" err="1"/>
              <a:t>Wojtczak</a:t>
            </a:r>
            <a:r>
              <a:rPr lang="en-US" altLang="en-US" sz="1000" dirty="0"/>
              <a:t>, The Women’s Social and Political Union, Victorian Web, 2000, </a:t>
            </a:r>
            <a:r>
              <a:rPr lang="en-CA" altLang="en-US" sz="1000" dirty="0">
                <a:hlinkClick r:id="rId3"/>
              </a:rPr>
              <a:t>http://www.victorianweb.org/gender/wojtczak/wspu.html</a:t>
            </a:r>
            <a:r>
              <a:rPr lang="en-CA" altLang="en-US" sz="1000" dirty="0"/>
              <a:t> (Nov. 23, 2005).</a:t>
            </a:r>
          </a:p>
        </p:txBody>
      </p:sp>
      <p:pic>
        <p:nvPicPr>
          <p:cNvPr id="7177" name="Picture 9" descr="Z:\My Pictures\women's rights\emmeline_pankhurst from BBC Histo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344738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562600" y="52578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Emmeline Pankhurst, WSPU leader, 1908</a:t>
            </a:r>
            <a:endParaRPr lang="en-CA" alt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876800" y="6308725"/>
            <a:ext cx="426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BBC History, Historic Figure,. Emmeline Pankhurst, </a:t>
            </a:r>
            <a:r>
              <a:rPr lang="en-US" altLang="en-US" sz="1000" dirty="0" err="1"/>
              <a:t>N.d.</a:t>
            </a:r>
            <a:r>
              <a:rPr lang="en-US" altLang="en-US" sz="1000" dirty="0"/>
              <a:t>, </a:t>
            </a:r>
            <a:r>
              <a:rPr lang="en-CA" altLang="en-US" sz="1000" dirty="0">
                <a:hlinkClick r:id="rId5"/>
              </a:rPr>
              <a:t>http://www.bbc.co.uk/history/historic_figures/pankhurst_emmeline.shtml</a:t>
            </a:r>
            <a:r>
              <a:rPr lang="en-CA" altLang="en-US" sz="1000" dirty="0"/>
              <a:t> (Nov. 23, 2005).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371600" y="5257800"/>
            <a:ext cx="312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Women’s Social and Political Union banner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Designs\ANGLES.POT</Template>
  <TotalTime>303</TotalTime>
  <Words>909</Words>
  <Application>Microsoft Office PowerPoint</Application>
  <PresentationFormat>On-screen Show (4:3)</PresentationFormat>
  <Paragraphs>118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Women’s Rights in Britain</vt:lpstr>
      <vt:lpstr>19th Century Women</vt:lpstr>
      <vt:lpstr>Clothing</vt:lpstr>
      <vt:lpstr>Middle Class Ideal: Separate Spheres</vt:lpstr>
      <vt:lpstr>Victorian Britain</vt:lpstr>
      <vt:lpstr>Double Burden for Working Class</vt:lpstr>
      <vt:lpstr>Suffragists - Moderates</vt:lpstr>
      <vt:lpstr>Middle Class Values</vt:lpstr>
      <vt:lpstr>Suffragettes - Militants</vt:lpstr>
      <vt:lpstr>Suffragette Methods</vt:lpstr>
      <vt:lpstr>Meetings</vt:lpstr>
      <vt:lpstr>Books and Fundraising</vt:lpstr>
      <vt:lpstr>Demonstrations and Arrests</vt:lpstr>
      <vt:lpstr>Hunger Strikes</vt:lpstr>
      <vt:lpstr>Gov’t Response</vt:lpstr>
      <vt:lpstr>Violence</vt:lpstr>
      <vt:lpstr>The Most Radical Method?</vt:lpstr>
      <vt:lpstr>Martyrdom</vt:lpstr>
      <vt:lpstr>Sympathy</vt:lpstr>
      <vt:lpstr>Cheered...</vt:lpstr>
      <vt:lpstr>...and Reviled</vt:lpstr>
      <vt:lpstr>Anti-Suffragette Messages</vt:lpstr>
      <vt:lpstr>Postcard</vt:lpstr>
      <vt:lpstr>Anti-Women’s Suffrage Postcards, 1910</vt:lpstr>
      <vt:lpstr>Postcard</vt:lpstr>
      <vt:lpstr>Postcard</vt:lpstr>
      <vt:lpstr>The Vote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Women’s Rights</dc:title>
  <dc:creator>Joe Lombardi</dc:creator>
  <cp:lastModifiedBy>Gluskin, Risa</cp:lastModifiedBy>
  <cp:revision>112</cp:revision>
  <dcterms:created xsi:type="dcterms:W3CDTF">2005-11-23T02:06:58Z</dcterms:created>
  <dcterms:modified xsi:type="dcterms:W3CDTF">2017-05-12T12:00:54Z</dcterms:modified>
</cp:coreProperties>
</file>