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5910" autoAdjust="0"/>
  </p:normalViewPr>
  <p:slideViewPr>
    <p:cSldViewPr snapToGrid="0">
      <p:cViewPr>
        <p:scale>
          <a:sx n="93" d="100"/>
          <a:sy n="93" d="100"/>
        </p:scale>
        <p:origin x="72" y="3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B3E5748-7B7F-4A04-BEAB-DBEECBA13CDA}" type="datetimeFigureOut">
              <a:rPr lang="en-CA" smtClean="0"/>
              <a:t>2017-05-28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230071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B3E5748-7B7F-4A04-BEAB-DBEECBA13CDA}" type="datetimeFigureOut">
              <a:rPr lang="en-CA" smtClean="0"/>
              <a:t>2017-05-28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333692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B3E5748-7B7F-4A04-BEAB-DBEECBA13CDA}" type="datetimeFigureOut">
              <a:rPr lang="en-CA" smtClean="0"/>
              <a:t>2017-05-28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131528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B3E5748-7B7F-4A04-BEAB-DBEECBA13CDA}" type="datetimeFigureOut">
              <a:rPr lang="en-CA" smtClean="0"/>
              <a:t>2017-05-28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427575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3E5748-7B7F-4A04-BEAB-DBEECBA13CDA}" type="datetimeFigureOut">
              <a:rPr lang="en-CA" smtClean="0"/>
              <a:t>2017-05-28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77232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B3E5748-7B7F-4A04-BEAB-DBEECBA13CDA}" type="datetimeFigureOut">
              <a:rPr lang="en-CA" smtClean="0"/>
              <a:t>2017-05-28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280066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B3E5748-7B7F-4A04-BEAB-DBEECBA13CDA}" type="datetimeFigureOut">
              <a:rPr lang="en-CA" smtClean="0"/>
              <a:t>2017-05-28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231697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B3E5748-7B7F-4A04-BEAB-DBEECBA13CDA}" type="datetimeFigureOut">
              <a:rPr lang="en-CA" smtClean="0"/>
              <a:t>2017-05-28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102521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E5748-7B7F-4A04-BEAB-DBEECBA13CDA}" type="datetimeFigureOut">
              <a:rPr lang="en-CA" smtClean="0"/>
              <a:t>2017-05-28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42405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3E5748-7B7F-4A04-BEAB-DBEECBA13CDA}" type="datetimeFigureOut">
              <a:rPr lang="en-CA" smtClean="0"/>
              <a:t>2017-05-28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151809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3E5748-7B7F-4A04-BEAB-DBEECBA13CDA}" type="datetimeFigureOut">
              <a:rPr lang="en-CA" smtClean="0"/>
              <a:t>2017-05-28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6A3363-0DF4-4658-BF9A-5D96BD2E7EB6}" type="slidenum">
              <a:rPr lang="en-CA" smtClean="0"/>
              <a:t>‹#›</a:t>
            </a:fld>
            <a:endParaRPr lang="en-CA"/>
          </a:p>
        </p:txBody>
      </p:sp>
    </p:spTree>
    <p:extLst>
      <p:ext uri="{BB962C8B-B14F-4D97-AF65-F5344CB8AC3E}">
        <p14:creationId xmlns:p14="http://schemas.microsoft.com/office/powerpoint/2010/main" val="339466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E5748-7B7F-4A04-BEAB-DBEECBA13CDA}" type="datetimeFigureOut">
              <a:rPr lang="en-CA" smtClean="0"/>
              <a:t>2017-05-28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A3363-0DF4-4658-BF9A-5D96BD2E7EB6}" type="slidenum">
              <a:rPr lang="en-CA" smtClean="0"/>
              <a:t>‹#›</a:t>
            </a:fld>
            <a:endParaRPr lang="en-CA"/>
          </a:p>
        </p:txBody>
      </p:sp>
    </p:spTree>
    <p:extLst>
      <p:ext uri="{BB962C8B-B14F-4D97-AF65-F5344CB8AC3E}">
        <p14:creationId xmlns:p14="http://schemas.microsoft.com/office/powerpoint/2010/main" val="422248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guim.co.uk/img/media/02b230449f750df147b3f85fa7ce060bae0b325a/494_0_3002_1801/master/3002.jpg?w=620&amp;q=55&amp;auto=format&amp;usm=12&amp;fit=max&amp;s=57cd6e1ead459a2a4cef81ac8d41c101" TargetMode="Externa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6SUexTvuWU"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graphics.latimes.com/syria-to-greece/" TargetMode="External"/><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businessinsider.com/russiaworks-drone-footage-damage-syria-homs-2016-2" TargetMode="External"/><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washingtonexaminer.com/article/2571374" TargetMode="Externa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K5H5w3_QTG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RvOnXh3NN9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ucify.com/the-flow-towards-europ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1.mirror.co.uk/incoming/article8282543.ece/ALTERNATES/s615b/PAY-Pro-European-campaigners.jpg"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fm.cnbc.com/applications/cnbc.com/resources/img/editorial/2016/06/17/103724330-GettyImages-540326878.530x298.jpg?v=1466172749"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Forced Migration</a:t>
            </a:r>
          </a:p>
        </p:txBody>
      </p:sp>
      <p:sp>
        <p:nvSpPr>
          <p:cNvPr id="3" name="Subtitle 2"/>
          <p:cNvSpPr>
            <a:spLocks noGrp="1"/>
          </p:cNvSpPr>
          <p:nvPr>
            <p:ph type="subTitle" idx="1"/>
          </p:nvPr>
        </p:nvSpPr>
        <p:spPr/>
        <p:txBody>
          <a:bodyPr/>
          <a:lstStyle/>
          <a:p>
            <a:r>
              <a:rPr lang="en-CA" dirty="0"/>
              <a:t>CHY4U Unit 4</a:t>
            </a:r>
          </a:p>
          <a:p>
            <a:r>
              <a:rPr lang="en-CA" dirty="0"/>
              <a:t>Activity 3</a:t>
            </a:r>
          </a:p>
        </p:txBody>
      </p:sp>
    </p:spTree>
    <p:extLst>
      <p:ext uri="{BB962C8B-B14F-4D97-AF65-F5344CB8AC3E}">
        <p14:creationId xmlns:p14="http://schemas.microsoft.com/office/powerpoint/2010/main" val="414770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074" name="Picture 2" descr="https://lh3.googleusercontent.com/q50xj1YSrd1dsG7zX7mSUX_OPYqzzCzELkdds7WU2X1_c-2W6Pf5dhtZfb8xD2W4SeFoybt5nUhsyUMU7iArX0zDIj2Kb_nkB8JB1ioTNeRLvbITUyD9eqfZ6fExcwpsT5sH6E4Z"/>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2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vert="horz" lIns="91440" tIns="45720" rIns="91440" bIns="45720" rtlCol="0" anchor="ctr">
            <a:normAutofit/>
          </a:bodyPr>
          <a:lstStyle/>
          <a:p>
            <a:endParaRPr lang="en-US" sz="4000"/>
          </a:p>
        </p:txBody>
      </p:sp>
      <p:sp>
        <p:nvSpPr>
          <p:cNvPr id="4" name="Text Placeholder 3"/>
          <p:cNvSpPr>
            <a:spLocks noGrp="1"/>
          </p:cNvSpPr>
          <p:nvPr>
            <p:ph type="body" sz="half" idx="2"/>
          </p:nvPr>
        </p:nvSpPr>
        <p:spPr>
          <a:xfrm>
            <a:off x="594110" y="2121763"/>
            <a:ext cx="3764826" cy="3773010"/>
          </a:xfrm>
        </p:spPr>
        <p:txBody>
          <a:bodyPr vert="horz" lIns="91440" tIns="45720" rIns="91440" bIns="45720" rtlCol="0">
            <a:normAutofit/>
          </a:bodyPr>
          <a:lstStyle/>
          <a:p>
            <a:r>
              <a:rPr lang="en-US" sz="1800" dirty="0"/>
              <a:t>A poster from the Brexit campaign: </a:t>
            </a:r>
          </a:p>
          <a:p>
            <a:pPr indent="-228600">
              <a:buFont typeface="Arial" panose="020B0604020202020204" pitchFamily="34" charset="0"/>
              <a:buChar char="•"/>
            </a:pPr>
            <a:endParaRPr lang="en-US" sz="1800" dirty="0"/>
          </a:p>
          <a:p>
            <a:r>
              <a:rPr lang="en-US" sz="1800" u="sng" dirty="0">
                <a:hlinkClick r:id="rId3"/>
              </a:rPr>
              <a:t>https://i.guim.co.uk/img/media/02b230449f750df147b3f85fa7ce060bae0b325a/494_0_3002_1801/master/3002.jpg?w=620&amp;q=55&amp;auto=format&amp;usm=12&amp;fit=max&amp;s=57cd6e1ead459a2a4cef81ac8d41c101</a:t>
            </a:r>
            <a:endParaRPr lang="en-US" sz="1800" dirty="0"/>
          </a:p>
          <a:p>
            <a:br>
              <a:rPr lang="en-US" sz="1800" dirty="0"/>
            </a:br>
            <a:endParaRPr lang="en-US" sz="1800" dirty="0"/>
          </a:p>
        </p:txBody>
      </p:sp>
    </p:spTree>
    <p:extLst>
      <p:ext uri="{BB962C8B-B14F-4D97-AF65-F5344CB8AC3E}">
        <p14:creationId xmlns:p14="http://schemas.microsoft.com/office/powerpoint/2010/main" val="312363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 name="Rectangle 41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098" name="Picture 2" descr="https://lh5.googleusercontent.com/xF02TS7qDWwVwvtHrP3YrrfR4V5i0OmYfCazGsaaF-E91G1wcGem-XpwRLvWanfdSa47MW_Xl98F0RtCoobkjTbNC-rO5cuUrMXwEU8G8Ah_Hht1pfxbTug0NNl_gGn5la0dpZ27"/>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97594"/>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vert="horz" lIns="91440" tIns="45720" rIns="91440" bIns="45720" rtlCol="0" anchor="ctr">
            <a:normAutofit/>
          </a:bodyPr>
          <a:lstStyle/>
          <a:p>
            <a:endParaRPr lang="en-US" sz="4000" dirty="0"/>
          </a:p>
        </p:txBody>
      </p:sp>
      <p:sp>
        <p:nvSpPr>
          <p:cNvPr id="4" name="Text Placeholder 3"/>
          <p:cNvSpPr>
            <a:spLocks noGrp="1"/>
          </p:cNvSpPr>
          <p:nvPr>
            <p:ph type="body" sz="half" idx="2"/>
          </p:nvPr>
        </p:nvSpPr>
        <p:spPr>
          <a:xfrm>
            <a:off x="594110" y="2121763"/>
            <a:ext cx="2318614" cy="1767006"/>
          </a:xfrm>
        </p:spPr>
        <p:txBody>
          <a:bodyPr vert="horz" lIns="91440" tIns="45720" rIns="91440" bIns="45720" rtlCol="0">
            <a:normAutofit/>
          </a:bodyPr>
          <a:lstStyle/>
          <a:p>
            <a:r>
              <a:rPr lang="en-US" sz="1800" dirty="0"/>
              <a:t>A poster from the Brexit campaign: </a:t>
            </a:r>
          </a:p>
          <a:p>
            <a:pPr indent="-228600">
              <a:buFont typeface="Arial" panose="020B0604020202020204" pitchFamily="34" charset="0"/>
              <a:buChar char="•"/>
            </a:pPr>
            <a:endParaRPr lang="en-US" sz="1800" dirty="0"/>
          </a:p>
          <a:p>
            <a:r>
              <a:rPr lang="en-CA" u="sng" dirty="0">
                <a:hlinkClick r:id="rId3"/>
              </a:rPr>
              <a:t>https://www.youtube.com/watch?v=n6SUexTvuWU</a:t>
            </a:r>
            <a:endParaRPr lang="en-US" sz="1800" dirty="0"/>
          </a:p>
        </p:txBody>
      </p:sp>
    </p:spTree>
    <p:extLst>
      <p:ext uri="{BB962C8B-B14F-4D97-AF65-F5344CB8AC3E}">
        <p14:creationId xmlns:p14="http://schemas.microsoft.com/office/powerpoint/2010/main" val="255887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026" name="Picture 2" descr="https://lh6.googleusercontent.com/s06LUmdZzEUmw40ZDr5NlSXv_Bh5cFsJeQtHbESa9A4wlM5Ogqo6moPX3jlhgn80p3ah2wXuWwxky2mm1AQAEp3Tp9A93t2MFDKECwPbGqwja4_YxDUbkOaS-8g0WQh2wtBWsmKc"/>
          <p:cNvPicPr>
            <a:picLocks noChangeAspect="1" noChangeArrowheads="1"/>
          </p:cNvPicPr>
          <p:nvPr/>
        </p:nvPicPr>
        <p:blipFill rotWithShape="1">
          <a:blip r:embed="rId2">
            <a:extLst>
              <a:ext uri="{28A0092B-C50C-407E-A947-70E740481C1C}">
                <a14:useLocalDpi xmlns:a14="http://schemas.microsoft.com/office/drawing/2010/main" val="0"/>
              </a:ext>
            </a:extLst>
          </a:blip>
          <a:srcRect l="18770" r="14599"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29" y="629266"/>
            <a:ext cx="3651467" cy="1676603"/>
          </a:xfrm>
        </p:spPr>
        <p:txBody>
          <a:bodyPr vert="horz" lIns="91440" tIns="45720" rIns="91440" bIns="45720" rtlCol="0" anchor="ctr">
            <a:normAutofit/>
          </a:bodyPr>
          <a:lstStyle/>
          <a:p>
            <a:endParaRPr lang="en-US" sz="4400"/>
          </a:p>
        </p:txBody>
      </p:sp>
      <p:sp>
        <p:nvSpPr>
          <p:cNvPr id="4" name="Text Placeholder 3"/>
          <p:cNvSpPr>
            <a:spLocks noGrp="1"/>
          </p:cNvSpPr>
          <p:nvPr>
            <p:ph type="body" sz="half" idx="2"/>
          </p:nvPr>
        </p:nvSpPr>
        <p:spPr>
          <a:xfrm>
            <a:off x="648931" y="2438400"/>
            <a:ext cx="3651466" cy="3785419"/>
          </a:xfrm>
        </p:spPr>
        <p:txBody>
          <a:bodyPr vert="horz" lIns="91440" tIns="45720" rIns="91440" bIns="45720" rtlCol="0">
            <a:normAutofit fontScale="92500" lnSpcReduction="20000"/>
          </a:bodyPr>
          <a:lstStyle/>
          <a:p>
            <a:r>
              <a:rPr lang="en-US" sz="2600" dirty="0"/>
              <a:t>This 2015 photo, taken by Liliana Nieto del Rio, shows Syrians desperately trying to reach the shores of Greece. Notice the lifejackets and inner tubes used by the refugees to keep them safe during their journey.</a:t>
            </a:r>
            <a:endParaRPr lang="en-US" sz="2600" b="0" dirty="0">
              <a:effectLst/>
            </a:endParaRPr>
          </a:p>
          <a:p>
            <a:br>
              <a:rPr lang="en-US" sz="1800" dirty="0"/>
            </a:br>
            <a:r>
              <a:rPr lang="en-US" sz="1800" b="1" u="sng" dirty="0">
                <a:hlinkClick r:id="rId3"/>
              </a:rPr>
              <a:t>http://graphics.latimes.com/syria-to-greece/</a:t>
            </a:r>
            <a:endParaRPr lang="en-US" sz="1800" b="0" dirty="0">
              <a:effectLst/>
            </a:endParaRPr>
          </a:p>
          <a:p>
            <a:br>
              <a:rPr lang="en-US" sz="1800" dirty="0"/>
            </a:br>
            <a:endParaRPr lang="en-US" sz="1800" dirty="0"/>
          </a:p>
        </p:txBody>
      </p:sp>
    </p:spTree>
    <p:extLst>
      <p:ext uri="{BB962C8B-B14F-4D97-AF65-F5344CB8AC3E}">
        <p14:creationId xmlns:p14="http://schemas.microsoft.com/office/powerpoint/2010/main" val="125694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050" name="Picture 2" descr="https://lh5.googleusercontent.com/qgy87J5Hv4Sl_yrLPuQZP9JONBFccH5ZDhUXhE7F0A7yPCu7WPQZYtMzeXFxq3ZTUAbixVuFk5B7pdZmYpcpXiG4WyPvjyDEsOwpvEDha69lhkRZiZln2hcO2OsZGmL_iomW-pIg"/>
          <p:cNvPicPr>
            <a:picLocks noChangeAspect="1" noChangeArrowheads="1"/>
          </p:cNvPicPr>
          <p:nvPr/>
        </p:nvPicPr>
        <p:blipFill rotWithShape="1">
          <a:blip r:embed="rId2">
            <a:extLst>
              <a:ext uri="{28A0092B-C50C-407E-A947-70E740481C1C}">
                <a14:useLocalDpi xmlns:a14="http://schemas.microsoft.com/office/drawing/2010/main" val="0"/>
              </a:ext>
            </a:extLst>
          </a:blip>
          <a:srcRect r="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vert="horz" lIns="91440" tIns="45720" rIns="91440" bIns="45720" rtlCol="0" anchor="ctr">
            <a:normAutofit/>
          </a:bodyPr>
          <a:lstStyle/>
          <a:p>
            <a:endParaRPr lang="en-US" sz="4000" dirty="0"/>
          </a:p>
        </p:txBody>
      </p:sp>
      <p:sp>
        <p:nvSpPr>
          <p:cNvPr id="4" name="Text Placeholder 3"/>
          <p:cNvSpPr>
            <a:spLocks noGrp="1"/>
          </p:cNvSpPr>
          <p:nvPr>
            <p:ph type="body" sz="half" idx="2"/>
          </p:nvPr>
        </p:nvSpPr>
        <p:spPr>
          <a:xfrm>
            <a:off x="594110" y="2121763"/>
            <a:ext cx="3764826" cy="3773010"/>
          </a:xfrm>
        </p:spPr>
        <p:txBody>
          <a:bodyPr vert="horz" lIns="91440" tIns="45720" rIns="91440" bIns="45720" rtlCol="0">
            <a:normAutofit fontScale="92500"/>
          </a:bodyPr>
          <a:lstStyle/>
          <a:p>
            <a:r>
              <a:rPr lang="en-US" sz="2600" dirty="0"/>
              <a:t>This still image is from a drone video that was taken flying over the city of Homs, Syria in February 2016, by a Russian journalism team, Russia Works.</a:t>
            </a:r>
            <a:endParaRPr lang="en-US" sz="2600" b="0" dirty="0">
              <a:effectLst/>
            </a:endParaRPr>
          </a:p>
          <a:p>
            <a:pPr indent="-228600">
              <a:buFont typeface="Arial" panose="020B0604020202020204" pitchFamily="34" charset="0"/>
              <a:buChar char="•"/>
            </a:pPr>
            <a:endParaRPr lang="en-US" sz="1800" u="sng" dirty="0">
              <a:hlinkClick r:id="rId3"/>
            </a:endParaRPr>
          </a:p>
          <a:p>
            <a:pPr indent="-228600">
              <a:buFont typeface="Arial" panose="020B0604020202020204" pitchFamily="34" charset="0"/>
              <a:buChar char="•"/>
            </a:pPr>
            <a:endParaRPr lang="en-US" sz="1800" u="sng" dirty="0">
              <a:hlinkClick r:id="rId3"/>
            </a:endParaRPr>
          </a:p>
          <a:p>
            <a:r>
              <a:rPr lang="en-US" sz="1800" u="sng" dirty="0">
                <a:hlinkClick r:id="rId3"/>
              </a:rPr>
              <a:t>http://www.businessinsider.com/russiaworks-drone-footage-damage-syria-homs-2016-2</a:t>
            </a:r>
            <a:r>
              <a:rPr lang="en-US" sz="1800" dirty="0"/>
              <a:t> </a:t>
            </a:r>
            <a:endParaRPr lang="en-US" sz="1800" b="0" dirty="0">
              <a:effectLst/>
            </a:endParaRPr>
          </a:p>
          <a:p>
            <a:endParaRPr lang="en-US" sz="1800" dirty="0"/>
          </a:p>
        </p:txBody>
      </p:sp>
    </p:spTree>
    <p:extLst>
      <p:ext uri="{BB962C8B-B14F-4D97-AF65-F5344CB8AC3E}">
        <p14:creationId xmlns:p14="http://schemas.microsoft.com/office/powerpoint/2010/main" val="406480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074" name="Picture 2" descr="https://lh3.googleusercontent.com/QvQgR3Mg9mnmopTMvlymLVNTdRVFZqgjWHn6RnPPkPd-6OPO50drV-8v6YCJI6Vx7EdFHWhCD0vzDRs1Eo66yxx9An2zhPp6RyxfYDoAebKslTzBU6yNlnZiivYmaYZtgIcxoRhO"/>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3340" r="9091" b="122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vert="horz" lIns="91440" tIns="45720" rIns="91440" bIns="45720" rtlCol="0" anchor="ctr">
            <a:normAutofit/>
          </a:bodyPr>
          <a:lstStyle/>
          <a:p>
            <a:endParaRPr lang="en-US" sz="4000"/>
          </a:p>
        </p:txBody>
      </p:sp>
      <p:sp>
        <p:nvSpPr>
          <p:cNvPr id="4" name="Text Placeholder 3"/>
          <p:cNvSpPr>
            <a:spLocks noGrp="1"/>
          </p:cNvSpPr>
          <p:nvPr>
            <p:ph type="body" sz="half" idx="2"/>
          </p:nvPr>
        </p:nvSpPr>
        <p:spPr>
          <a:xfrm>
            <a:off x="594110" y="2121763"/>
            <a:ext cx="2796362" cy="2332084"/>
          </a:xfrm>
        </p:spPr>
        <p:txBody>
          <a:bodyPr vert="horz" lIns="91440" tIns="45720" rIns="91440" bIns="45720" rtlCol="0">
            <a:normAutofit fontScale="70000" lnSpcReduction="20000"/>
          </a:bodyPr>
          <a:lstStyle/>
          <a:p>
            <a:r>
              <a:rPr lang="en-CA" sz="3100" dirty="0"/>
              <a:t>Migrants struggle to board a train at the railway station in Budapest, Hungary in 2015. (AP Photo/Frank </a:t>
            </a:r>
            <a:r>
              <a:rPr lang="en-CA" sz="3100" dirty="0" err="1"/>
              <a:t>Augstein</a:t>
            </a:r>
            <a:r>
              <a:rPr lang="en-CA" sz="3100" dirty="0"/>
              <a:t>)</a:t>
            </a:r>
            <a:endParaRPr lang="en-CA" sz="3600" b="0" dirty="0">
              <a:effectLst/>
            </a:endParaRPr>
          </a:p>
          <a:p>
            <a:br>
              <a:rPr lang="en-CA" sz="1800" b="0" dirty="0">
                <a:effectLst/>
              </a:rPr>
            </a:br>
            <a:r>
              <a:rPr lang="en-CA" dirty="0"/>
              <a:t>Washington Examiner </a:t>
            </a:r>
            <a:r>
              <a:rPr lang="en-CA" u="sng" dirty="0">
                <a:hlinkClick r:id="rId3"/>
              </a:rPr>
              <a:t>http://www.washingtonexaminer.com/article/2571374</a:t>
            </a:r>
            <a:endParaRPr lang="en-US" sz="1800" dirty="0"/>
          </a:p>
        </p:txBody>
      </p:sp>
    </p:spTree>
    <p:extLst>
      <p:ext uri="{BB962C8B-B14F-4D97-AF65-F5344CB8AC3E}">
        <p14:creationId xmlns:p14="http://schemas.microsoft.com/office/powerpoint/2010/main" val="11591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Video #1</a:t>
            </a:r>
          </a:p>
        </p:txBody>
      </p:sp>
      <p:sp>
        <p:nvSpPr>
          <p:cNvPr id="3" name="Content Placeholder 2"/>
          <p:cNvSpPr>
            <a:spLocks noGrp="1"/>
          </p:cNvSpPr>
          <p:nvPr>
            <p:ph idx="1"/>
          </p:nvPr>
        </p:nvSpPr>
        <p:spPr/>
        <p:txBody>
          <a:bodyPr/>
          <a:lstStyle/>
          <a:p>
            <a:r>
              <a:rPr lang="en-CA" dirty="0"/>
              <a:t>This video from the UK’s </a:t>
            </a:r>
            <a:r>
              <a:rPr lang="en-CA" i="1" dirty="0"/>
              <a:t>Guardian</a:t>
            </a:r>
            <a:r>
              <a:rPr lang="en-CA" dirty="0"/>
              <a:t> explains the historical roots of the crisis. </a:t>
            </a:r>
            <a:endParaRPr lang="en-CA" b="0" dirty="0">
              <a:effectLst/>
            </a:endParaRPr>
          </a:p>
          <a:p>
            <a:pPr marL="0" indent="0">
              <a:buNone/>
            </a:pPr>
            <a:r>
              <a:rPr lang="en-CA" u="sng" dirty="0">
                <a:hlinkClick r:id="rId2"/>
              </a:rPr>
              <a:t>https://www.youtube.com/watch?v=K5H5w3_QTG0</a:t>
            </a:r>
            <a:r>
              <a:rPr lang="en-CA" dirty="0"/>
              <a:t> </a:t>
            </a:r>
            <a:endParaRPr lang="en-CA" b="0" dirty="0">
              <a:effectLst/>
            </a:endParaRPr>
          </a:p>
          <a:p>
            <a:pPr marL="0" indent="0">
              <a:buNone/>
            </a:pPr>
            <a:br>
              <a:rPr lang="en-CA" dirty="0"/>
            </a:br>
            <a:endParaRPr lang="en-CA" dirty="0"/>
          </a:p>
        </p:txBody>
      </p:sp>
    </p:spTree>
    <p:extLst>
      <p:ext uri="{BB962C8B-B14F-4D97-AF65-F5344CB8AC3E}">
        <p14:creationId xmlns:p14="http://schemas.microsoft.com/office/powerpoint/2010/main" val="337786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Video #2</a:t>
            </a:r>
          </a:p>
        </p:txBody>
      </p:sp>
      <p:sp>
        <p:nvSpPr>
          <p:cNvPr id="3" name="Content Placeholder 2"/>
          <p:cNvSpPr>
            <a:spLocks noGrp="1"/>
          </p:cNvSpPr>
          <p:nvPr>
            <p:ph idx="1"/>
          </p:nvPr>
        </p:nvSpPr>
        <p:spPr/>
        <p:txBody>
          <a:bodyPr/>
          <a:lstStyle/>
          <a:p>
            <a:r>
              <a:rPr lang="en-CA" dirty="0"/>
              <a:t>This video from a Munich based YouTube channel analyses the international response to the crisis. (6:16)</a:t>
            </a:r>
            <a:endParaRPr lang="en-CA" b="0" dirty="0">
              <a:effectLst/>
            </a:endParaRPr>
          </a:p>
          <a:p>
            <a:pPr marL="0" indent="0">
              <a:buNone/>
            </a:pPr>
            <a:r>
              <a:rPr lang="en-CA" u="sng" dirty="0">
                <a:hlinkClick r:id="rId2"/>
              </a:rPr>
              <a:t>https://www.youtube.com/watch?v=RvOnXh3NN9w</a:t>
            </a:r>
            <a:endParaRPr lang="en-CA" dirty="0"/>
          </a:p>
        </p:txBody>
      </p:sp>
    </p:spTree>
    <p:extLst>
      <p:ext uri="{BB962C8B-B14F-4D97-AF65-F5344CB8AC3E}">
        <p14:creationId xmlns:p14="http://schemas.microsoft.com/office/powerpoint/2010/main" val="2265035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lh4.googleusercontent.com/qwY_hR7L_9119Igw2lAe37e7gLuaogVw19nGVrQ5QoFi492E9k_lUhPokO8Wrlmk1yULv7yN_VtssgJOGw40WlQQae1jEQ-gnoRwNKWyHDof3wFjEIEfPHOqJFqG6uco5dbYUAoR"/>
          <p:cNvPicPr>
            <a:picLocks noChangeAspect="1" noChangeArrowheads="1"/>
          </p:cNvPicPr>
          <p:nvPr/>
        </p:nvPicPr>
        <p:blipFill rotWithShape="1">
          <a:blip r:embed="rId2">
            <a:extLst>
              <a:ext uri="{28A0092B-C50C-407E-A947-70E740481C1C}">
                <a14:useLocalDpi xmlns:a14="http://schemas.microsoft.com/office/drawing/2010/main" val="0"/>
              </a:ext>
            </a:extLst>
          </a:blip>
          <a:srcRect l="3214" r="27967" b="-2"/>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29" y="629266"/>
            <a:ext cx="3667039" cy="1676603"/>
          </a:xfrm>
        </p:spPr>
        <p:txBody>
          <a:bodyPr>
            <a:normAutofit/>
          </a:bodyPr>
          <a:lstStyle/>
          <a:p>
            <a:r>
              <a:rPr lang="en-CA" dirty="0"/>
              <a:t>Animated Brexit Map</a:t>
            </a:r>
          </a:p>
        </p:txBody>
      </p:sp>
      <p:sp>
        <p:nvSpPr>
          <p:cNvPr id="3" name="Content Placeholder 2"/>
          <p:cNvSpPr>
            <a:spLocks noGrp="1"/>
          </p:cNvSpPr>
          <p:nvPr>
            <p:ph idx="1"/>
          </p:nvPr>
        </p:nvSpPr>
        <p:spPr>
          <a:xfrm>
            <a:off x="648930" y="2438400"/>
            <a:ext cx="3667037" cy="3785419"/>
          </a:xfrm>
        </p:spPr>
        <p:txBody>
          <a:bodyPr>
            <a:normAutofit/>
          </a:bodyPr>
          <a:lstStyle/>
          <a:p>
            <a:pPr marL="0" indent="0">
              <a:buNone/>
            </a:pPr>
            <a:r>
              <a:rPr lang="fr-FR" sz="1800" dirty="0"/>
              <a:t> </a:t>
            </a:r>
            <a:r>
              <a:rPr lang="fr-FR" sz="1800" u="sng" dirty="0">
                <a:hlinkClick r:id="rId3"/>
              </a:rPr>
              <a:t>http://www.lucify.com/the-flow-towards-europe/</a:t>
            </a:r>
            <a:endParaRPr lang="fr-FR" sz="1800" u="sng" dirty="0"/>
          </a:p>
          <a:p>
            <a:pPr marL="0" indent="0">
              <a:buNone/>
            </a:pPr>
            <a:endParaRPr lang="en-CA" sz="1800" dirty="0"/>
          </a:p>
          <a:p>
            <a:pPr marL="0" indent="0">
              <a:buNone/>
            </a:pPr>
            <a:r>
              <a:rPr lang="en-CA" sz="1800" dirty="0"/>
              <a:t>For the photos and posters that follow, identify which were in favour and which were against Britain’s exit from the EU. </a:t>
            </a:r>
          </a:p>
        </p:txBody>
      </p:sp>
    </p:spTree>
    <p:extLst>
      <p:ext uri="{BB962C8B-B14F-4D97-AF65-F5344CB8AC3E}">
        <p14:creationId xmlns:p14="http://schemas.microsoft.com/office/powerpoint/2010/main" val="33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Text Placeholder 3"/>
          <p:cNvSpPr>
            <a:spLocks noGrp="1"/>
          </p:cNvSpPr>
          <p:nvPr>
            <p:ph type="body" sz="half" idx="2"/>
          </p:nvPr>
        </p:nvSpPr>
        <p:spPr/>
        <p:txBody>
          <a:bodyPr/>
          <a:lstStyle/>
          <a:p>
            <a:r>
              <a:rPr lang="fr-FR" dirty="0"/>
              <a:t>A photo </a:t>
            </a:r>
            <a:r>
              <a:rPr lang="fr-FR" dirty="0" err="1"/>
              <a:t>from</a:t>
            </a:r>
            <a:r>
              <a:rPr lang="fr-FR" dirty="0"/>
              <a:t> the Brexit </a:t>
            </a:r>
            <a:r>
              <a:rPr lang="fr-FR" dirty="0" err="1"/>
              <a:t>campaign</a:t>
            </a:r>
            <a:r>
              <a:rPr lang="fr-FR" dirty="0"/>
              <a:t>:</a:t>
            </a:r>
          </a:p>
          <a:p>
            <a:r>
              <a:rPr lang="fr-FR" dirty="0"/>
              <a:t> </a:t>
            </a:r>
            <a:r>
              <a:rPr lang="fr-FR" u="sng" dirty="0">
                <a:hlinkClick r:id="rId2"/>
              </a:rPr>
              <a:t>http://i1.mirror.co.uk/incoming/article8282543.ece/ALTERNATES/s615b/PAY-Pro-European-campaigners.jpg</a:t>
            </a:r>
            <a:endParaRPr lang="en-CA" dirty="0"/>
          </a:p>
        </p:txBody>
      </p:sp>
      <p:pic>
        <p:nvPicPr>
          <p:cNvPr id="1026" name="Picture 2" descr="https://lh4.googleusercontent.com/zNdP82256qIarXTVp-5oiYCygDPEaF31FV6ADysFprL2nK6kRX7iTSPk2FDwMQiCF6GYTOxWksRCKTjd9O7wvq7Bzt1DYDq79evpWN1rOZzxM3suYad6v1dM7ykI-8YoACHXua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40350" y="1471612"/>
            <a:ext cx="5857875"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29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050" name="Picture 2" descr="https://lh3.googleusercontent.com/LwQoImUpVSNlhHvG5pdXiFFQkps3rQiW3GAA3fOg7KLHWFt-VJ30rpsXw41niJkDRQbjkJJjDVHiDhkVcNjssGsswfueMhc0JL4VISjt3K_nEKq6SwR29djMx5hzG1cgKGEDM3eU"/>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97595"/>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p:spPr>
        <p:txBody>
          <a:bodyPr vert="horz" lIns="91440" tIns="45720" rIns="91440" bIns="45720" rtlCol="0" anchor="ctr">
            <a:normAutofit/>
          </a:bodyPr>
          <a:lstStyle/>
          <a:p>
            <a:endParaRPr lang="en-US" sz="4000"/>
          </a:p>
        </p:txBody>
      </p:sp>
      <p:sp>
        <p:nvSpPr>
          <p:cNvPr id="4" name="Text Placeholder 3"/>
          <p:cNvSpPr>
            <a:spLocks noGrp="1"/>
          </p:cNvSpPr>
          <p:nvPr>
            <p:ph type="body" sz="half" idx="2"/>
          </p:nvPr>
        </p:nvSpPr>
        <p:spPr>
          <a:xfrm>
            <a:off x="594110" y="2121763"/>
            <a:ext cx="3764826" cy="3773010"/>
          </a:xfrm>
        </p:spPr>
        <p:txBody>
          <a:bodyPr vert="horz" lIns="91440" tIns="45720" rIns="91440" bIns="45720" rtlCol="0">
            <a:normAutofit/>
          </a:bodyPr>
          <a:lstStyle/>
          <a:p>
            <a:pPr indent="-228600">
              <a:buFont typeface="Arial" panose="020B0604020202020204" pitchFamily="34" charset="0"/>
              <a:buChar char="•"/>
            </a:pPr>
            <a:r>
              <a:rPr lang="en-US" sz="1800"/>
              <a:t>A photo from the Brexit campaign: </a:t>
            </a:r>
          </a:p>
          <a:p>
            <a:pPr indent="-228600">
              <a:buFont typeface="Arial" panose="020B0604020202020204" pitchFamily="34" charset="0"/>
              <a:buChar char="•"/>
            </a:pPr>
            <a:endParaRPr lang="en-US" sz="1800"/>
          </a:p>
          <a:p>
            <a:pPr indent="-228600">
              <a:buFont typeface="Arial" panose="020B0604020202020204" pitchFamily="34" charset="0"/>
              <a:buChar char="•"/>
            </a:pPr>
            <a:r>
              <a:rPr lang="en-US" sz="1800" u="sng">
                <a:hlinkClick r:id="rId3"/>
              </a:rPr>
              <a:t>http://fm.cnbc.com/applications/cnbc.com/resources/img/editorial/2016/06/17/103724330-GettyImages-540326878.530x298.jpg?v=1466172749</a:t>
            </a:r>
            <a:endParaRPr lang="en-US" sz="1800"/>
          </a:p>
          <a:p>
            <a:pPr indent="-228600">
              <a:buFont typeface="Arial" panose="020B0604020202020204" pitchFamily="34" charset="0"/>
              <a:buChar char="•"/>
            </a:pPr>
            <a:br>
              <a:rPr lang="en-US" sz="1800"/>
            </a:br>
            <a:endParaRPr lang="en-US" sz="1800"/>
          </a:p>
        </p:txBody>
      </p:sp>
    </p:spTree>
    <p:extLst>
      <p:ext uri="{BB962C8B-B14F-4D97-AF65-F5344CB8AC3E}">
        <p14:creationId xmlns:p14="http://schemas.microsoft.com/office/powerpoint/2010/main" val="327980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355</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Forced Migration</vt:lpstr>
      <vt:lpstr>PowerPoint Presentation</vt:lpstr>
      <vt:lpstr>PowerPoint Presentation</vt:lpstr>
      <vt:lpstr>PowerPoint Presentation</vt:lpstr>
      <vt:lpstr>Video #1</vt:lpstr>
      <vt:lpstr>Video #2</vt:lpstr>
      <vt:lpstr>Animated Brexit Map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dc:title>
  <dc:creator>Risa Gluskin</dc:creator>
  <cp:lastModifiedBy>Risa Gluskin</cp:lastModifiedBy>
  <cp:revision>8</cp:revision>
  <dcterms:created xsi:type="dcterms:W3CDTF">2017-05-08T01:14:03Z</dcterms:created>
  <dcterms:modified xsi:type="dcterms:W3CDTF">2017-05-28T23:56:19Z</dcterms:modified>
</cp:coreProperties>
</file>