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7" r:id="rId4"/>
    <p:sldId id="259" r:id="rId5"/>
    <p:sldId id="260" r:id="rId6"/>
    <p:sldId id="258"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5" autoAdjust="0"/>
    <p:restoredTop sz="94660"/>
  </p:normalViewPr>
  <p:slideViewPr>
    <p:cSldViewPr snapToGrid="0">
      <p:cViewPr>
        <p:scale>
          <a:sx n="92" d="100"/>
          <a:sy n="92" d="100"/>
        </p:scale>
        <p:origin x="66" y="4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hyperlink" Target="http://www.1001inventions.com/house-of-wisdom"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www.1001inventions.com/house-of-wisdom"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B06524-E593-4098-B1A7-32FA1E47A116}" type="doc">
      <dgm:prSet loTypeId="urn:microsoft.com/office/officeart/2016/7/layout/BasicLinearProcessNumbered" loCatId="process" qsTypeId="urn:microsoft.com/office/officeart/2005/8/quickstyle/simple2" qsCatId="simple" csTypeId="urn:microsoft.com/office/officeart/2005/8/colors/colorful2" csCatId="colorful" phldr="1"/>
      <dgm:spPr/>
      <dgm:t>
        <a:bodyPr/>
        <a:lstStyle/>
        <a:p>
          <a:endParaRPr lang="en-US"/>
        </a:p>
      </dgm:t>
    </dgm:pt>
    <dgm:pt modelId="{787DDAF6-5992-40ED-92EE-4D8FD1D8D09E}">
      <dgm:prSet custT="1"/>
      <dgm:spPr/>
      <dgm:t>
        <a:bodyPr/>
        <a:lstStyle/>
        <a:p>
          <a:r>
            <a:rPr lang="en-CA" sz="1400" dirty="0"/>
            <a:t>Baghdad in the 9</a:t>
          </a:r>
          <a:r>
            <a:rPr lang="en-CA" sz="1400" baseline="30000" dirty="0"/>
            <a:t>th</a:t>
          </a:r>
          <a:r>
            <a:rPr lang="en-CA" sz="1400" dirty="0"/>
            <a:t> century was the wealthy new capital city of the Abbasid dynasty</a:t>
          </a:r>
          <a:endParaRPr lang="en-US" sz="1400" dirty="0"/>
        </a:p>
      </dgm:t>
    </dgm:pt>
    <dgm:pt modelId="{049656E9-B915-479E-BCC7-7112AAD2569B}" type="parTrans" cxnId="{C09796B2-B2BE-4970-BD67-316E2D262DBD}">
      <dgm:prSet/>
      <dgm:spPr/>
      <dgm:t>
        <a:bodyPr/>
        <a:lstStyle/>
        <a:p>
          <a:endParaRPr lang="en-US"/>
        </a:p>
      </dgm:t>
    </dgm:pt>
    <dgm:pt modelId="{8B99FD5C-541A-437C-BCEC-C7379DBCED63}" type="sibTrans" cxnId="{C09796B2-B2BE-4970-BD67-316E2D262DBD}">
      <dgm:prSet phldrT="1" phldr="0"/>
      <dgm:spPr/>
      <dgm:t>
        <a:bodyPr/>
        <a:lstStyle/>
        <a:p>
          <a:r>
            <a:rPr lang="en-US"/>
            <a:t>1</a:t>
          </a:r>
        </a:p>
      </dgm:t>
    </dgm:pt>
    <dgm:pt modelId="{C6DDBD8F-BA0A-43B2-B885-48E37DC32FB1}">
      <dgm:prSet custT="1"/>
      <dgm:spPr/>
      <dgm:t>
        <a:bodyPr/>
        <a:lstStyle/>
        <a:p>
          <a:r>
            <a:rPr lang="en-CA" sz="1400" dirty="0"/>
            <a:t>Scholars came to share information and study</a:t>
          </a:r>
          <a:endParaRPr lang="en-US" sz="1400" dirty="0"/>
        </a:p>
      </dgm:t>
    </dgm:pt>
    <dgm:pt modelId="{72F68CB7-47ED-434A-B062-E4D24773F417}" type="parTrans" cxnId="{349EA2DB-4C22-46A0-82F1-0708DF8E9FB2}">
      <dgm:prSet/>
      <dgm:spPr/>
      <dgm:t>
        <a:bodyPr/>
        <a:lstStyle/>
        <a:p>
          <a:endParaRPr lang="en-US"/>
        </a:p>
      </dgm:t>
    </dgm:pt>
    <dgm:pt modelId="{048FDB63-12A9-4E59-B044-F28446DD0BE8}" type="sibTrans" cxnId="{349EA2DB-4C22-46A0-82F1-0708DF8E9FB2}">
      <dgm:prSet phldrT="2" phldr="0"/>
      <dgm:spPr/>
      <dgm:t>
        <a:bodyPr/>
        <a:lstStyle/>
        <a:p>
          <a:r>
            <a:rPr lang="en-US"/>
            <a:t>2</a:t>
          </a:r>
        </a:p>
      </dgm:t>
    </dgm:pt>
    <dgm:pt modelId="{8E679DE3-6472-4467-AB1F-887A3D210844}">
      <dgm:prSet custT="1"/>
      <dgm:spPr/>
      <dgm:t>
        <a:bodyPr/>
        <a:lstStyle/>
        <a:p>
          <a:r>
            <a:rPr lang="en-CA" sz="1400" dirty="0"/>
            <a:t>Translations were made of Greek originals (e.g., Aristotle)</a:t>
          </a:r>
          <a:endParaRPr lang="en-US" sz="1400" dirty="0"/>
        </a:p>
      </dgm:t>
    </dgm:pt>
    <dgm:pt modelId="{3519BAAE-27FE-465D-AE1A-0DE8929196EC}" type="parTrans" cxnId="{788F0B78-459C-4EA9-B456-CBE35F971FE9}">
      <dgm:prSet/>
      <dgm:spPr/>
      <dgm:t>
        <a:bodyPr/>
        <a:lstStyle/>
        <a:p>
          <a:endParaRPr lang="en-US"/>
        </a:p>
      </dgm:t>
    </dgm:pt>
    <dgm:pt modelId="{D0C71AF5-FB49-453F-891E-320B89C45FB1}" type="sibTrans" cxnId="{788F0B78-459C-4EA9-B456-CBE35F971FE9}">
      <dgm:prSet phldrT="3" phldr="0"/>
      <dgm:spPr/>
      <dgm:t>
        <a:bodyPr/>
        <a:lstStyle/>
        <a:p>
          <a:r>
            <a:rPr lang="en-US"/>
            <a:t>3</a:t>
          </a:r>
        </a:p>
      </dgm:t>
    </dgm:pt>
    <dgm:pt modelId="{D0F7FFBD-1562-4D63-BFEA-A8E7020073E4}">
      <dgm:prSet custT="1"/>
      <dgm:spPr/>
      <dgm:t>
        <a:bodyPr/>
        <a:lstStyle/>
        <a:p>
          <a:r>
            <a:rPr lang="en-CA" sz="1400" dirty="0"/>
            <a:t>The House of Wisdom was a research academy</a:t>
          </a:r>
          <a:endParaRPr lang="en-US" sz="1400" dirty="0"/>
        </a:p>
      </dgm:t>
    </dgm:pt>
    <dgm:pt modelId="{716A738A-DE7A-4EE7-94D2-C74236E4C08A}" type="parTrans" cxnId="{890DAE98-A9A9-4544-826F-55AE2450F86A}">
      <dgm:prSet/>
      <dgm:spPr/>
      <dgm:t>
        <a:bodyPr/>
        <a:lstStyle/>
        <a:p>
          <a:endParaRPr lang="en-US"/>
        </a:p>
      </dgm:t>
    </dgm:pt>
    <dgm:pt modelId="{DF6FA6B7-B8B0-4D65-869C-7189C8303106}" type="sibTrans" cxnId="{890DAE98-A9A9-4544-826F-55AE2450F86A}">
      <dgm:prSet phldrT="4" phldr="0"/>
      <dgm:spPr/>
      <dgm:t>
        <a:bodyPr/>
        <a:lstStyle/>
        <a:p>
          <a:r>
            <a:rPr lang="en-US"/>
            <a:t>4</a:t>
          </a:r>
        </a:p>
      </dgm:t>
    </dgm:pt>
    <dgm:pt modelId="{E8089C3B-E6FD-4B85-9435-E198F5C6E048}">
      <dgm:prSet/>
      <dgm:spPr/>
      <dgm:t>
        <a:bodyPr/>
        <a:lstStyle/>
        <a:p>
          <a:r>
            <a:rPr lang="en-CA" sz="1100">
              <a:hlinkClick xmlns:r="http://schemas.openxmlformats.org/officeDocument/2006/relationships" r:id="rId1"/>
            </a:rPr>
            <a:t>http://www.1001inventions.com/house-of-wisdom</a:t>
          </a:r>
          <a:endParaRPr lang="en-US" sz="1100"/>
        </a:p>
      </dgm:t>
    </dgm:pt>
    <dgm:pt modelId="{C33244B2-D601-43A9-95A2-A80151413516}" type="parTrans" cxnId="{ACE89451-AEC6-41E0-89CD-C0998F763BCC}">
      <dgm:prSet/>
      <dgm:spPr/>
      <dgm:t>
        <a:bodyPr/>
        <a:lstStyle/>
        <a:p>
          <a:endParaRPr lang="en-US"/>
        </a:p>
      </dgm:t>
    </dgm:pt>
    <dgm:pt modelId="{8A680495-43D3-4002-9368-53852DE78000}" type="sibTrans" cxnId="{ACE89451-AEC6-41E0-89CD-C0998F763BCC}">
      <dgm:prSet phldrT="5" phldr="0"/>
      <dgm:spPr/>
      <dgm:t>
        <a:bodyPr/>
        <a:lstStyle/>
        <a:p>
          <a:r>
            <a:rPr lang="en-US"/>
            <a:t>5</a:t>
          </a:r>
        </a:p>
      </dgm:t>
    </dgm:pt>
    <dgm:pt modelId="{0E547060-FC71-4C1D-8702-1DFD2A9A6E50}">
      <dgm:prSet custT="1"/>
      <dgm:spPr/>
      <dgm:t>
        <a:bodyPr/>
        <a:lstStyle/>
        <a:p>
          <a:r>
            <a:rPr lang="en-CA" sz="1100" dirty="0"/>
            <a:t>Watch this short video</a:t>
          </a:r>
          <a:endParaRPr lang="en-US" sz="1100" dirty="0"/>
        </a:p>
      </dgm:t>
    </dgm:pt>
    <dgm:pt modelId="{3BD2CA28-82FD-45FE-A574-244EC0B05136}" type="parTrans" cxnId="{AB90B6C8-0430-444C-9EEC-2AABAA975987}">
      <dgm:prSet/>
      <dgm:spPr/>
      <dgm:t>
        <a:bodyPr/>
        <a:lstStyle/>
        <a:p>
          <a:endParaRPr lang="en-US"/>
        </a:p>
      </dgm:t>
    </dgm:pt>
    <dgm:pt modelId="{86AA9EAC-2FC9-4A6D-BD3C-819425256B63}" type="sibTrans" cxnId="{AB90B6C8-0430-444C-9EEC-2AABAA975987}">
      <dgm:prSet/>
      <dgm:spPr/>
      <dgm:t>
        <a:bodyPr/>
        <a:lstStyle/>
        <a:p>
          <a:endParaRPr lang="en-US"/>
        </a:p>
      </dgm:t>
    </dgm:pt>
    <dgm:pt modelId="{E5F698FD-65DC-4E4C-A889-0E16B3318CD8}" type="pres">
      <dgm:prSet presAssocID="{01B06524-E593-4098-B1A7-32FA1E47A116}" presName="Name0" presStyleCnt="0">
        <dgm:presLayoutVars>
          <dgm:animLvl val="lvl"/>
          <dgm:resizeHandles val="exact"/>
        </dgm:presLayoutVars>
      </dgm:prSet>
      <dgm:spPr/>
    </dgm:pt>
    <dgm:pt modelId="{EEC1F9AC-B600-4F11-9C5B-B495A58960DF}" type="pres">
      <dgm:prSet presAssocID="{787DDAF6-5992-40ED-92EE-4D8FD1D8D09E}" presName="compositeNode" presStyleCnt="0">
        <dgm:presLayoutVars>
          <dgm:bulletEnabled val="1"/>
        </dgm:presLayoutVars>
      </dgm:prSet>
      <dgm:spPr/>
    </dgm:pt>
    <dgm:pt modelId="{15C6EC3D-C708-4AA0-91DE-575034019825}" type="pres">
      <dgm:prSet presAssocID="{787DDAF6-5992-40ED-92EE-4D8FD1D8D09E}" presName="bgRect" presStyleLbl="bgAccFollowNode1" presStyleIdx="0" presStyleCnt="5"/>
      <dgm:spPr/>
    </dgm:pt>
    <dgm:pt modelId="{A464DFC5-0340-471C-9874-3D67D9A6CB62}" type="pres">
      <dgm:prSet presAssocID="{8B99FD5C-541A-437C-BCEC-C7379DBCED63}" presName="sibTransNodeCircle" presStyleLbl="alignNode1" presStyleIdx="0" presStyleCnt="10">
        <dgm:presLayoutVars>
          <dgm:chMax val="0"/>
          <dgm:bulletEnabled/>
        </dgm:presLayoutVars>
      </dgm:prSet>
      <dgm:spPr/>
    </dgm:pt>
    <dgm:pt modelId="{13074185-DFB2-428A-8DD3-35561C579E55}" type="pres">
      <dgm:prSet presAssocID="{787DDAF6-5992-40ED-92EE-4D8FD1D8D09E}" presName="bottomLine" presStyleLbl="alignNode1" presStyleIdx="1" presStyleCnt="10">
        <dgm:presLayoutVars/>
      </dgm:prSet>
      <dgm:spPr/>
    </dgm:pt>
    <dgm:pt modelId="{9055D99B-AFE2-40DA-B6B8-222F8ACB7194}" type="pres">
      <dgm:prSet presAssocID="{787DDAF6-5992-40ED-92EE-4D8FD1D8D09E}" presName="nodeText" presStyleLbl="bgAccFollowNode1" presStyleIdx="0" presStyleCnt="5">
        <dgm:presLayoutVars>
          <dgm:bulletEnabled val="1"/>
        </dgm:presLayoutVars>
      </dgm:prSet>
      <dgm:spPr/>
    </dgm:pt>
    <dgm:pt modelId="{5F2ACD20-8153-4D13-995A-2F766DC28EA5}" type="pres">
      <dgm:prSet presAssocID="{8B99FD5C-541A-437C-BCEC-C7379DBCED63}" presName="sibTrans" presStyleCnt="0"/>
      <dgm:spPr/>
    </dgm:pt>
    <dgm:pt modelId="{C39E80CA-AE0A-414A-B9B0-49BA7248F999}" type="pres">
      <dgm:prSet presAssocID="{C6DDBD8F-BA0A-43B2-B885-48E37DC32FB1}" presName="compositeNode" presStyleCnt="0">
        <dgm:presLayoutVars>
          <dgm:bulletEnabled val="1"/>
        </dgm:presLayoutVars>
      </dgm:prSet>
      <dgm:spPr/>
    </dgm:pt>
    <dgm:pt modelId="{FBC2B5EF-3DFB-4F2E-A46F-7ECFCAC16E6A}" type="pres">
      <dgm:prSet presAssocID="{C6DDBD8F-BA0A-43B2-B885-48E37DC32FB1}" presName="bgRect" presStyleLbl="bgAccFollowNode1" presStyleIdx="1" presStyleCnt="5"/>
      <dgm:spPr/>
    </dgm:pt>
    <dgm:pt modelId="{75617775-C7C2-4833-A1D8-501C149ECDC2}" type="pres">
      <dgm:prSet presAssocID="{048FDB63-12A9-4E59-B044-F28446DD0BE8}" presName="sibTransNodeCircle" presStyleLbl="alignNode1" presStyleIdx="2" presStyleCnt="10">
        <dgm:presLayoutVars>
          <dgm:chMax val="0"/>
          <dgm:bulletEnabled/>
        </dgm:presLayoutVars>
      </dgm:prSet>
      <dgm:spPr/>
    </dgm:pt>
    <dgm:pt modelId="{26DBA54F-B33F-4853-8313-9FF678B39894}" type="pres">
      <dgm:prSet presAssocID="{C6DDBD8F-BA0A-43B2-B885-48E37DC32FB1}" presName="bottomLine" presStyleLbl="alignNode1" presStyleIdx="3" presStyleCnt="10">
        <dgm:presLayoutVars/>
      </dgm:prSet>
      <dgm:spPr/>
    </dgm:pt>
    <dgm:pt modelId="{E983DA57-73D3-4A86-8A48-C7AF9C5FCE35}" type="pres">
      <dgm:prSet presAssocID="{C6DDBD8F-BA0A-43B2-B885-48E37DC32FB1}" presName="nodeText" presStyleLbl="bgAccFollowNode1" presStyleIdx="1" presStyleCnt="5">
        <dgm:presLayoutVars>
          <dgm:bulletEnabled val="1"/>
        </dgm:presLayoutVars>
      </dgm:prSet>
      <dgm:spPr/>
    </dgm:pt>
    <dgm:pt modelId="{8BA4BCAD-CC27-4145-BD2B-F5B741F0FB6F}" type="pres">
      <dgm:prSet presAssocID="{048FDB63-12A9-4E59-B044-F28446DD0BE8}" presName="sibTrans" presStyleCnt="0"/>
      <dgm:spPr/>
    </dgm:pt>
    <dgm:pt modelId="{D1A593BE-6532-486F-A0B9-8E23B2831871}" type="pres">
      <dgm:prSet presAssocID="{8E679DE3-6472-4467-AB1F-887A3D210844}" presName="compositeNode" presStyleCnt="0">
        <dgm:presLayoutVars>
          <dgm:bulletEnabled val="1"/>
        </dgm:presLayoutVars>
      </dgm:prSet>
      <dgm:spPr/>
    </dgm:pt>
    <dgm:pt modelId="{98F0CE8C-D61E-4B5E-9EBF-DD8AA5E360E4}" type="pres">
      <dgm:prSet presAssocID="{8E679DE3-6472-4467-AB1F-887A3D210844}" presName="bgRect" presStyleLbl="bgAccFollowNode1" presStyleIdx="2" presStyleCnt="5"/>
      <dgm:spPr/>
    </dgm:pt>
    <dgm:pt modelId="{6DC5B11E-471C-403C-9A18-BC4C7F7E71B2}" type="pres">
      <dgm:prSet presAssocID="{D0C71AF5-FB49-453F-891E-320B89C45FB1}" presName="sibTransNodeCircle" presStyleLbl="alignNode1" presStyleIdx="4" presStyleCnt="10">
        <dgm:presLayoutVars>
          <dgm:chMax val="0"/>
          <dgm:bulletEnabled/>
        </dgm:presLayoutVars>
      </dgm:prSet>
      <dgm:spPr/>
    </dgm:pt>
    <dgm:pt modelId="{5EECCBB6-1226-487C-866C-50628DD18F33}" type="pres">
      <dgm:prSet presAssocID="{8E679DE3-6472-4467-AB1F-887A3D210844}" presName="bottomLine" presStyleLbl="alignNode1" presStyleIdx="5" presStyleCnt="10">
        <dgm:presLayoutVars/>
      </dgm:prSet>
      <dgm:spPr/>
    </dgm:pt>
    <dgm:pt modelId="{4FB059AA-9E37-4185-8904-E6FE662C2EA2}" type="pres">
      <dgm:prSet presAssocID="{8E679DE3-6472-4467-AB1F-887A3D210844}" presName="nodeText" presStyleLbl="bgAccFollowNode1" presStyleIdx="2" presStyleCnt="5">
        <dgm:presLayoutVars>
          <dgm:bulletEnabled val="1"/>
        </dgm:presLayoutVars>
      </dgm:prSet>
      <dgm:spPr/>
    </dgm:pt>
    <dgm:pt modelId="{0A522829-60A7-4960-BF8B-2E4917A8F61B}" type="pres">
      <dgm:prSet presAssocID="{D0C71AF5-FB49-453F-891E-320B89C45FB1}" presName="sibTrans" presStyleCnt="0"/>
      <dgm:spPr/>
    </dgm:pt>
    <dgm:pt modelId="{E6043488-8509-4FA5-B5A2-2F4A886B57CA}" type="pres">
      <dgm:prSet presAssocID="{D0F7FFBD-1562-4D63-BFEA-A8E7020073E4}" presName="compositeNode" presStyleCnt="0">
        <dgm:presLayoutVars>
          <dgm:bulletEnabled val="1"/>
        </dgm:presLayoutVars>
      </dgm:prSet>
      <dgm:spPr/>
    </dgm:pt>
    <dgm:pt modelId="{F9295934-1910-4C59-9023-A35242CB7C5A}" type="pres">
      <dgm:prSet presAssocID="{D0F7FFBD-1562-4D63-BFEA-A8E7020073E4}" presName="bgRect" presStyleLbl="bgAccFollowNode1" presStyleIdx="3" presStyleCnt="5"/>
      <dgm:spPr/>
    </dgm:pt>
    <dgm:pt modelId="{A0DF688D-D080-41EA-9BCC-5E3124F68F3A}" type="pres">
      <dgm:prSet presAssocID="{DF6FA6B7-B8B0-4D65-869C-7189C8303106}" presName="sibTransNodeCircle" presStyleLbl="alignNode1" presStyleIdx="6" presStyleCnt="10">
        <dgm:presLayoutVars>
          <dgm:chMax val="0"/>
          <dgm:bulletEnabled/>
        </dgm:presLayoutVars>
      </dgm:prSet>
      <dgm:spPr/>
    </dgm:pt>
    <dgm:pt modelId="{73D8351D-58D4-4E83-9CEF-2E3DECE847B6}" type="pres">
      <dgm:prSet presAssocID="{D0F7FFBD-1562-4D63-BFEA-A8E7020073E4}" presName="bottomLine" presStyleLbl="alignNode1" presStyleIdx="7" presStyleCnt="10">
        <dgm:presLayoutVars/>
      </dgm:prSet>
      <dgm:spPr/>
    </dgm:pt>
    <dgm:pt modelId="{4749A430-78E4-4658-BE25-263750B85132}" type="pres">
      <dgm:prSet presAssocID="{D0F7FFBD-1562-4D63-BFEA-A8E7020073E4}" presName="nodeText" presStyleLbl="bgAccFollowNode1" presStyleIdx="3" presStyleCnt="5">
        <dgm:presLayoutVars>
          <dgm:bulletEnabled val="1"/>
        </dgm:presLayoutVars>
      </dgm:prSet>
      <dgm:spPr/>
    </dgm:pt>
    <dgm:pt modelId="{7CEBB3DB-6E42-4682-807A-F9862C86B031}" type="pres">
      <dgm:prSet presAssocID="{DF6FA6B7-B8B0-4D65-869C-7189C8303106}" presName="sibTrans" presStyleCnt="0"/>
      <dgm:spPr/>
    </dgm:pt>
    <dgm:pt modelId="{6C40E273-3D8C-46A9-AFB1-3CB341F7D3A6}" type="pres">
      <dgm:prSet presAssocID="{E8089C3B-E6FD-4B85-9435-E198F5C6E048}" presName="compositeNode" presStyleCnt="0">
        <dgm:presLayoutVars>
          <dgm:bulletEnabled val="1"/>
        </dgm:presLayoutVars>
      </dgm:prSet>
      <dgm:spPr/>
    </dgm:pt>
    <dgm:pt modelId="{D26AEDDB-3AC4-4734-ADC3-92341F4CBA57}" type="pres">
      <dgm:prSet presAssocID="{E8089C3B-E6FD-4B85-9435-E198F5C6E048}" presName="bgRect" presStyleLbl="bgAccFollowNode1" presStyleIdx="4" presStyleCnt="5"/>
      <dgm:spPr/>
    </dgm:pt>
    <dgm:pt modelId="{67A51D95-3663-4E4B-BB62-1B0BCAD5DE60}" type="pres">
      <dgm:prSet presAssocID="{8A680495-43D3-4002-9368-53852DE78000}" presName="sibTransNodeCircle" presStyleLbl="alignNode1" presStyleIdx="8" presStyleCnt="10">
        <dgm:presLayoutVars>
          <dgm:chMax val="0"/>
          <dgm:bulletEnabled/>
        </dgm:presLayoutVars>
      </dgm:prSet>
      <dgm:spPr/>
    </dgm:pt>
    <dgm:pt modelId="{8598CDDE-5F63-434A-8581-34AB41E56C58}" type="pres">
      <dgm:prSet presAssocID="{E8089C3B-E6FD-4B85-9435-E198F5C6E048}" presName="bottomLine" presStyleLbl="alignNode1" presStyleIdx="9" presStyleCnt="10">
        <dgm:presLayoutVars/>
      </dgm:prSet>
      <dgm:spPr/>
    </dgm:pt>
    <dgm:pt modelId="{6A997252-4597-4BD1-AA90-CA101D551565}" type="pres">
      <dgm:prSet presAssocID="{E8089C3B-E6FD-4B85-9435-E198F5C6E048}" presName="nodeText" presStyleLbl="bgAccFollowNode1" presStyleIdx="4" presStyleCnt="5">
        <dgm:presLayoutVars>
          <dgm:bulletEnabled val="1"/>
        </dgm:presLayoutVars>
      </dgm:prSet>
      <dgm:spPr/>
    </dgm:pt>
  </dgm:ptLst>
  <dgm:cxnLst>
    <dgm:cxn modelId="{7B2A0B17-F045-4137-AEBD-4C9981BC9FB8}" type="presOf" srcId="{8E679DE3-6472-4467-AB1F-887A3D210844}" destId="{4FB059AA-9E37-4185-8904-E6FE662C2EA2}" srcOrd="1" destOrd="0" presId="urn:microsoft.com/office/officeart/2016/7/layout/BasicLinearProcessNumbered"/>
    <dgm:cxn modelId="{1B34D422-B578-40FD-AB4F-EBB39C9D2856}" type="presOf" srcId="{D0C71AF5-FB49-453F-891E-320B89C45FB1}" destId="{6DC5B11E-471C-403C-9A18-BC4C7F7E71B2}" srcOrd="0" destOrd="0" presId="urn:microsoft.com/office/officeart/2016/7/layout/BasicLinearProcessNumbered"/>
    <dgm:cxn modelId="{1D0BE925-8CCE-4D31-8DA7-074648663DE5}" type="presOf" srcId="{01B06524-E593-4098-B1A7-32FA1E47A116}" destId="{E5F698FD-65DC-4E4C-A889-0E16B3318CD8}" srcOrd="0" destOrd="0" presId="urn:microsoft.com/office/officeart/2016/7/layout/BasicLinearProcessNumbered"/>
    <dgm:cxn modelId="{4D4E5340-C647-4FAE-B449-07873201A056}" type="presOf" srcId="{8B99FD5C-541A-437C-BCEC-C7379DBCED63}" destId="{A464DFC5-0340-471C-9874-3D67D9A6CB62}" srcOrd="0" destOrd="0" presId="urn:microsoft.com/office/officeart/2016/7/layout/BasicLinearProcessNumbered"/>
    <dgm:cxn modelId="{511A615B-BBBF-4818-A80C-F123B15CFBD5}" type="presOf" srcId="{D0F7FFBD-1562-4D63-BFEA-A8E7020073E4}" destId="{F9295934-1910-4C59-9023-A35242CB7C5A}" srcOrd="0" destOrd="0" presId="urn:microsoft.com/office/officeart/2016/7/layout/BasicLinearProcessNumbered"/>
    <dgm:cxn modelId="{B2DF3842-89A2-4151-9711-5AA916016B2F}" type="presOf" srcId="{C6DDBD8F-BA0A-43B2-B885-48E37DC32FB1}" destId="{E983DA57-73D3-4A86-8A48-C7AF9C5FCE35}" srcOrd="1" destOrd="0" presId="urn:microsoft.com/office/officeart/2016/7/layout/BasicLinearProcessNumbered"/>
    <dgm:cxn modelId="{BAE7C064-12A2-46F3-B985-2BD493D3686D}" type="presOf" srcId="{787DDAF6-5992-40ED-92EE-4D8FD1D8D09E}" destId="{9055D99B-AFE2-40DA-B6B8-222F8ACB7194}" srcOrd="1" destOrd="0" presId="urn:microsoft.com/office/officeart/2016/7/layout/BasicLinearProcessNumbered"/>
    <dgm:cxn modelId="{ACE89451-AEC6-41E0-89CD-C0998F763BCC}" srcId="{01B06524-E593-4098-B1A7-32FA1E47A116}" destId="{E8089C3B-E6FD-4B85-9435-E198F5C6E048}" srcOrd="4" destOrd="0" parTransId="{C33244B2-D601-43A9-95A2-A80151413516}" sibTransId="{8A680495-43D3-4002-9368-53852DE78000}"/>
    <dgm:cxn modelId="{11210773-017C-4B1B-915A-E2146642DED9}" type="presOf" srcId="{048FDB63-12A9-4E59-B044-F28446DD0BE8}" destId="{75617775-C7C2-4833-A1D8-501C149ECDC2}" srcOrd="0" destOrd="0" presId="urn:microsoft.com/office/officeart/2016/7/layout/BasicLinearProcessNumbered"/>
    <dgm:cxn modelId="{EB8A3F73-C687-4C17-93DB-22C978E0F589}" type="presOf" srcId="{8A680495-43D3-4002-9368-53852DE78000}" destId="{67A51D95-3663-4E4B-BB62-1B0BCAD5DE60}" srcOrd="0" destOrd="0" presId="urn:microsoft.com/office/officeart/2016/7/layout/BasicLinearProcessNumbered"/>
    <dgm:cxn modelId="{B0DF8D73-9C18-4B48-B34A-0F5D5E892009}" type="presOf" srcId="{E8089C3B-E6FD-4B85-9435-E198F5C6E048}" destId="{6A997252-4597-4BD1-AA90-CA101D551565}" srcOrd="1" destOrd="0" presId="urn:microsoft.com/office/officeart/2016/7/layout/BasicLinearProcessNumbered"/>
    <dgm:cxn modelId="{788F0B78-459C-4EA9-B456-CBE35F971FE9}" srcId="{01B06524-E593-4098-B1A7-32FA1E47A116}" destId="{8E679DE3-6472-4467-AB1F-887A3D210844}" srcOrd="2" destOrd="0" parTransId="{3519BAAE-27FE-465D-AE1A-0DE8929196EC}" sibTransId="{D0C71AF5-FB49-453F-891E-320B89C45FB1}"/>
    <dgm:cxn modelId="{71E6067F-A1A3-498F-B82E-CB753BB23CE9}" type="presOf" srcId="{D0F7FFBD-1562-4D63-BFEA-A8E7020073E4}" destId="{4749A430-78E4-4658-BE25-263750B85132}" srcOrd="1" destOrd="0" presId="urn:microsoft.com/office/officeart/2016/7/layout/BasicLinearProcessNumbered"/>
    <dgm:cxn modelId="{890DAE98-A9A9-4544-826F-55AE2450F86A}" srcId="{01B06524-E593-4098-B1A7-32FA1E47A116}" destId="{D0F7FFBD-1562-4D63-BFEA-A8E7020073E4}" srcOrd="3" destOrd="0" parTransId="{716A738A-DE7A-4EE7-94D2-C74236E4C08A}" sibTransId="{DF6FA6B7-B8B0-4D65-869C-7189C8303106}"/>
    <dgm:cxn modelId="{9F17C2A1-5320-4D1A-ABC7-7D6561214DBA}" type="presOf" srcId="{DF6FA6B7-B8B0-4D65-869C-7189C8303106}" destId="{A0DF688D-D080-41EA-9BCC-5E3124F68F3A}" srcOrd="0" destOrd="0" presId="urn:microsoft.com/office/officeart/2016/7/layout/BasicLinearProcessNumbered"/>
    <dgm:cxn modelId="{383765B1-12A6-4143-BC1E-323AC8267F6F}" type="presOf" srcId="{C6DDBD8F-BA0A-43B2-B885-48E37DC32FB1}" destId="{FBC2B5EF-3DFB-4F2E-A46F-7ECFCAC16E6A}" srcOrd="0" destOrd="0" presId="urn:microsoft.com/office/officeart/2016/7/layout/BasicLinearProcessNumbered"/>
    <dgm:cxn modelId="{36CFC8B1-68B3-40C8-A974-C7F05D1C35F5}" type="presOf" srcId="{8E679DE3-6472-4467-AB1F-887A3D210844}" destId="{98F0CE8C-D61E-4B5E-9EBF-DD8AA5E360E4}" srcOrd="0" destOrd="0" presId="urn:microsoft.com/office/officeart/2016/7/layout/BasicLinearProcessNumbered"/>
    <dgm:cxn modelId="{C09796B2-B2BE-4970-BD67-316E2D262DBD}" srcId="{01B06524-E593-4098-B1A7-32FA1E47A116}" destId="{787DDAF6-5992-40ED-92EE-4D8FD1D8D09E}" srcOrd="0" destOrd="0" parTransId="{049656E9-B915-479E-BCC7-7112AAD2569B}" sibTransId="{8B99FD5C-541A-437C-BCEC-C7379DBCED63}"/>
    <dgm:cxn modelId="{8162C4C6-095B-443A-9563-769159646612}" type="presOf" srcId="{E8089C3B-E6FD-4B85-9435-E198F5C6E048}" destId="{D26AEDDB-3AC4-4734-ADC3-92341F4CBA57}" srcOrd="0" destOrd="0" presId="urn:microsoft.com/office/officeart/2016/7/layout/BasicLinearProcessNumbered"/>
    <dgm:cxn modelId="{AB90B6C8-0430-444C-9EEC-2AABAA975987}" srcId="{E8089C3B-E6FD-4B85-9435-E198F5C6E048}" destId="{0E547060-FC71-4C1D-8702-1DFD2A9A6E50}" srcOrd="0" destOrd="0" parTransId="{3BD2CA28-82FD-45FE-A574-244EC0B05136}" sibTransId="{86AA9EAC-2FC9-4A6D-BD3C-819425256B63}"/>
    <dgm:cxn modelId="{0B981ECD-0127-4E25-A999-CC8819FCDF8A}" type="presOf" srcId="{787DDAF6-5992-40ED-92EE-4D8FD1D8D09E}" destId="{15C6EC3D-C708-4AA0-91DE-575034019825}" srcOrd="0" destOrd="0" presId="urn:microsoft.com/office/officeart/2016/7/layout/BasicLinearProcessNumbered"/>
    <dgm:cxn modelId="{349EA2DB-4C22-46A0-82F1-0708DF8E9FB2}" srcId="{01B06524-E593-4098-B1A7-32FA1E47A116}" destId="{C6DDBD8F-BA0A-43B2-B885-48E37DC32FB1}" srcOrd="1" destOrd="0" parTransId="{72F68CB7-47ED-434A-B062-E4D24773F417}" sibTransId="{048FDB63-12A9-4E59-B044-F28446DD0BE8}"/>
    <dgm:cxn modelId="{94BB12F2-7E5D-401D-88A6-96060A1F4DC5}" type="presOf" srcId="{0E547060-FC71-4C1D-8702-1DFD2A9A6E50}" destId="{6A997252-4597-4BD1-AA90-CA101D551565}" srcOrd="0" destOrd="1" presId="urn:microsoft.com/office/officeart/2016/7/layout/BasicLinearProcessNumbered"/>
    <dgm:cxn modelId="{115638F3-CD5E-427C-9879-3EB60505A1A8}" type="presParOf" srcId="{E5F698FD-65DC-4E4C-A889-0E16B3318CD8}" destId="{EEC1F9AC-B600-4F11-9C5B-B495A58960DF}" srcOrd="0" destOrd="0" presId="urn:microsoft.com/office/officeart/2016/7/layout/BasicLinearProcessNumbered"/>
    <dgm:cxn modelId="{BD4D09E2-3CE2-43CD-A112-14D8A399C295}" type="presParOf" srcId="{EEC1F9AC-B600-4F11-9C5B-B495A58960DF}" destId="{15C6EC3D-C708-4AA0-91DE-575034019825}" srcOrd="0" destOrd="0" presId="urn:microsoft.com/office/officeart/2016/7/layout/BasicLinearProcessNumbered"/>
    <dgm:cxn modelId="{C640505D-2971-4761-92B6-9319DF08096A}" type="presParOf" srcId="{EEC1F9AC-B600-4F11-9C5B-B495A58960DF}" destId="{A464DFC5-0340-471C-9874-3D67D9A6CB62}" srcOrd="1" destOrd="0" presId="urn:microsoft.com/office/officeart/2016/7/layout/BasicLinearProcessNumbered"/>
    <dgm:cxn modelId="{65963CC9-DFF0-4EA1-BEE5-4A3660ADB256}" type="presParOf" srcId="{EEC1F9AC-B600-4F11-9C5B-B495A58960DF}" destId="{13074185-DFB2-428A-8DD3-35561C579E55}" srcOrd="2" destOrd="0" presId="urn:microsoft.com/office/officeart/2016/7/layout/BasicLinearProcessNumbered"/>
    <dgm:cxn modelId="{332A9F6C-4A57-4BF4-A8DF-E9C43641738A}" type="presParOf" srcId="{EEC1F9AC-B600-4F11-9C5B-B495A58960DF}" destId="{9055D99B-AFE2-40DA-B6B8-222F8ACB7194}" srcOrd="3" destOrd="0" presId="urn:microsoft.com/office/officeart/2016/7/layout/BasicLinearProcessNumbered"/>
    <dgm:cxn modelId="{2E898691-789D-4650-BEC0-76EB2F9D9DB0}" type="presParOf" srcId="{E5F698FD-65DC-4E4C-A889-0E16B3318CD8}" destId="{5F2ACD20-8153-4D13-995A-2F766DC28EA5}" srcOrd="1" destOrd="0" presId="urn:microsoft.com/office/officeart/2016/7/layout/BasicLinearProcessNumbered"/>
    <dgm:cxn modelId="{6B6D37AF-31FE-425F-A27E-FEEE6EBAF8C9}" type="presParOf" srcId="{E5F698FD-65DC-4E4C-A889-0E16B3318CD8}" destId="{C39E80CA-AE0A-414A-B9B0-49BA7248F999}" srcOrd="2" destOrd="0" presId="urn:microsoft.com/office/officeart/2016/7/layout/BasicLinearProcessNumbered"/>
    <dgm:cxn modelId="{EAB81A84-6702-4C91-B2EE-298E6409FC09}" type="presParOf" srcId="{C39E80CA-AE0A-414A-B9B0-49BA7248F999}" destId="{FBC2B5EF-3DFB-4F2E-A46F-7ECFCAC16E6A}" srcOrd="0" destOrd="0" presId="urn:microsoft.com/office/officeart/2016/7/layout/BasicLinearProcessNumbered"/>
    <dgm:cxn modelId="{EE649F27-9C98-4BBE-90CC-23CA8AFA53B3}" type="presParOf" srcId="{C39E80CA-AE0A-414A-B9B0-49BA7248F999}" destId="{75617775-C7C2-4833-A1D8-501C149ECDC2}" srcOrd="1" destOrd="0" presId="urn:microsoft.com/office/officeart/2016/7/layout/BasicLinearProcessNumbered"/>
    <dgm:cxn modelId="{48448F48-44FC-44D2-A958-C32448CF6A2C}" type="presParOf" srcId="{C39E80CA-AE0A-414A-B9B0-49BA7248F999}" destId="{26DBA54F-B33F-4853-8313-9FF678B39894}" srcOrd="2" destOrd="0" presId="urn:microsoft.com/office/officeart/2016/7/layout/BasicLinearProcessNumbered"/>
    <dgm:cxn modelId="{B6236CAD-3388-4380-BB46-20226BDDDABF}" type="presParOf" srcId="{C39E80CA-AE0A-414A-B9B0-49BA7248F999}" destId="{E983DA57-73D3-4A86-8A48-C7AF9C5FCE35}" srcOrd="3" destOrd="0" presId="urn:microsoft.com/office/officeart/2016/7/layout/BasicLinearProcessNumbered"/>
    <dgm:cxn modelId="{BE0E1DA0-2614-4041-94E3-DA65C550D2D6}" type="presParOf" srcId="{E5F698FD-65DC-4E4C-A889-0E16B3318CD8}" destId="{8BA4BCAD-CC27-4145-BD2B-F5B741F0FB6F}" srcOrd="3" destOrd="0" presId="urn:microsoft.com/office/officeart/2016/7/layout/BasicLinearProcessNumbered"/>
    <dgm:cxn modelId="{1091EC41-6ACC-4046-928D-BC63908EBCF0}" type="presParOf" srcId="{E5F698FD-65DC-4E4C-A889-0E16B3318CD8}" destId="{D1A593BE-6532-486F-A0B9-8E23B2831871}" srcOrd="4" destOrd="0" presId="urn:microsoft.com/office/officeart/2016/7/layout/BasicLinearProcessNumbered"/>
    <dgm:cxn modelId="{FA2775A9-FA0D-4C1F-9B4A-29E9481B7E11}" type="presParOf" srcId="{D1A593BE-6532-486F-A0B9-8E23B2831871}" destId="{98F0CE8C-D61E-4B5E-9EBF-DD8AA5E360E4}" srcOrd="0" destOrd="0" presId="urn:microsoft.com/office/officeart/2016/7/layout/BasicLinearProcessNumbered"/>
    <dgm:cxn modelId="{96345D6E-99F8-4F56-8402-04091A33D189}" type="presParOf" srcId="{D1A593BE-6532-486F-A0B9-8E23B2831871}" destId="{6DC5B11E-471C-403C-9A18-BC4C7F7E71B2}" srcOrd="1" destOrd="0" presId="urn:microsoft.com/office/officeart/2016/7/layout/BasicLinearProcessNumbered"/>
    <dgm:cxn modelId="{35662C7A-C5DF-4A76-9527-A87B2B1DB7A9}" type="presParOf" srcId="{D1A593BE-6532-486F-A0B9-8E23B2831871}" destId="{5EECCBB6-1226-487C-866C-50628DD18F33}" srcOrd="2" destOrd="0" presId="urn:microsoft.com/office/officeart/2016/7/layout/BasicLinearProcessNumbered"/>
    <dgm:cxn modelId="{28EEE6B2-C68B-4D2D-B287-8746AB73D952}" type="presParOf" srcId="{D1A593BE-6532-486F-A0B9-8E23B2831871}" destId="{4FB059AA-9E37-4185-8904-E6FE662C2EA2}" srcOrd="3" destOrd="0" presId="urn:microsoft.com/office/officeart/2016/7/layout/BasicLinearProcessNumbered"/>
    <dgm:cxn modelId="{F41F88A1-7981-4473-9E61-45F4AAE99B29}" type="presParOf" srcId="{E5F698FD-65DC-4E4C-A889-0E16B3318CD8}" destId="{0A522829-60A7-4960-BF8B-2E4917A8F61B}" srcOrd="5" destOrd="0" presId="urn:microsoft.com/office/officeart/2016/7/layout/BasicLinearProcessNumbered"/>
    <dgm:cxn modelId="{653B29BA-5903-4DBA-858C-3FE7DB09E009}" type="presParOf" srcId="{E5F698FD-65DC-4E4C-A889-0E16B3318CD8}" destId="{E6043488-8509-4FA5-B5A2-2F4A886B57CA}" srcOrd="6" destOrd="0" presId="urn:microsoft.com/office/officeart/2016/7/layout/BasicLinearProcessNumbered"/>
    <dgm:cxn modelId="{580EC83E-9B8D-45B9-83DF-31F8F2B33AE1}" type="presParOf" srcId="{E6043488-8509-4FA5-B5A2-2F4A886B57CA}" destId="{F9295934-1910-4C59-9023-A35242CB7C5A}" srcOrd="0" destOrd="0" presId="urn:microsoft.com/office/officeart/2016/7/layout/BasicLinearProcessNumbered"/>
    <dgm:cxn modelId="{CD8D8081-20F2-430B-B736-A3158E6368BC}" type="presParOf" srcId="{E6043488-8509-4FA5-B5A2-2F4A886B57CA}" destId="{A0DF688D-D080-41EA-9BCC-5E3124F68F3A}" srcOrd="1" destOrd="0" presId="urn:microsoft.com/office/officeart/2016/7/layout/BasicLinearProcessNumbered"/>
    <dgm:cxn modelId="{F8DD6138-57F5-4E92-A802-F0462DDC1FBC}" type="presParOf" srcId="{E6043488-8509-4FA5-B5A2-2F4A886B57CA}" destId="{73D8351D-58D4-4E83-9CEF-2E3DECE847B6}" srcOrd="2" destOrd="0" presId="urn:microsoft.com/office/officeart/2016/7/layout/BasicLinearProcessNumbered"/>
    <dgm:cxn modelId="{7552E58C-5DE6-4678-9DBA-1F561B31A33D}" type="presParOf" srcId="{E6043488-8509-4FA5-B5A2-2F4A886B57CA}" destId="{4749A430-78E4-4658-BE25-263750B85132}" srcOrd="3" destOrd="0" presId="urn:microsoft.com/office/officeart/2016/7/layout/BasicLinearProcessNumbered"/>
    <dgm:cxn modelId="{0352F327-A065-4698-B5C4-BCFF53A33ADE}" type="presParOf" srcId="{E5F698FD-65DC-4E4C-A889-0E16B3318CD8}" destId="{7CEBB3DB-6E42-4682-807A-F9862C86B031}" srcOrd="7" destOrd="0" presId="urn:microsoft.com/office/officeart/2016/7/layout/BasicLinearProcessNumbered"/>
    <dgm:cxn modelId="{B65A9B74-2E50-4003-B58D-B03DD9DC1344}" type="presParOf" srcId="{E5F698FD-65DC-4E4C-A889-0E16B3318CD8}" destId="{6C40E273-3D8C-46A9-AFB1-3CB341F7D3A6}" srcOrd="8" destOrd="0" presId="urn:microsoft.com/office/officeart/2016/7/layout/BasicLinearProcessNumbered"/>
    <dgm:cxn modelId="{DC1CED5D-AFEE-4086-B336-D042D93A1299}" type="presParOf" srcId="{6C40E273-3D8C-46A9-AFB1-3CB341F7D3A6}" destId="{D26AEDDB-3AC4-4734-ADC3-92341F4CBA57}" srcOrd="0" destOrd="0" presId="urn:microsoft.com/office/officeart/2016/7/layout/BasicLinearProcessNumbered"/>
    <dgm:cxn modelId="{7848993A-7CD4-4955-8F10-AFC3A800FB05}" type="presParOf" srcId="{6C40E273-3D8C-46A9-AFB1-3CB341F7D3A6}" destId="{67A51D95-3663-4E4B-BB62-1B0BCAD5DE60}" srcOrd="1" destOrd="0" presId="urn:microsoft.com/office/officeart/2016/7/layout/BasicLinearProcessNumbered"/>
    <dgm:cxn modelId="{00B31FB2-A814-40CD-869E-4081AD3BF442}" type="presParOf" srcId="{6C40E273-3D8C-46A9-AFB1-3CB341F7D3A6}" destId="{8598CDDE-5F63-434A-8581-34AB41E56C58}" srcOrd="2" destOrd="0" presId="urn:microsoft.com/office/officeart/2016/7/layout/BasicLinearProcessNumbered"/>
    <dgm:cxn modelId="{79D8D2CD-B7D3-4AAA-A7B6-CA62771B0118}" type="presParOf" srcId="{6C40E273-3D8C-46A9-AFB1-3CB341F7D3A6}" destId="{6A997252-4597-4BD1-AA90-CA101D551565}"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C6EC3D-C708-4AA0-91DE-575034019825}">
      <dsp:nvSpPr>
        <dsp:cNvPr id="0" name=""/>
        <dsp:cNvSpPr/>
      </dsp:nvSpPr>
      <dsp:spPr>
        <a:xfrm>
          <a:off x="3594" y="715042"/>
          <a:ext cx="1946002" cy="2724403"/>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l" defTabSz="622300">
            <a:lnSpc>
              <a:spcPct val="90000"/>
            </a:lnSpc>
            <a:spcBef>
              <a:spcPct val="0"/>
            </a:spcBef>
            <a:spcAft>
              <a:spcPct val="35000"/>
            </a:spcAft>
            <a:buNone/>
          </a:pPr>
          <a:r>
            <a:rPr lang="en-CA" sz="1400" kern="1200" dirty="0"/>
            <a:t>Baghdad in the 9</a:t>
          </a:r>
          <a:r>
            <a:rPr lang="en-CA" sz="1400" kern="1200" baseline="30000" dirty="0"/>
            <a:t>th</a:t>
          </a:r>
          <a:r>
            <a:rPr lang="en-CA" sz="1400" kern="1200" dirty="0"/>
            <a:t> century was the wealthy new capital city of the Abbasid dynasty</a:t>
          </a:r>
          <a:endParaRPr lang="en-US" sz="1400" kern="1200" dirty="0"/>
        </a:p>
      </dsp:txBody>
      <dsp:txXfrm>
        <a:off x="3594" y="1750315"/>
        <a:ext cx="1946002" cy="1634641"/>
      </dsp:txXfrm>
    </dsp:sp>
    <dsp:sp modelId="{A464DFC5-0340-471C-9874-3D67D9A6CB62}">
      <dsp:nvSpPr>
        <dsp:cNvPr id="0" name=""/>
        <dsp:cNvSpPr/>
      </dsp:nvSpPr>
      <dsp:spPr>
        <a:xfrm>
          <a:off x="567934" y="987482"/>
          <a:ext cx="817320" cy="817320"/>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866900">
            <a:lnSpc>
              <a:spcPct val="90000"/>
            </a:lnSpc>
            <a:spcBef>
              <a:spcPct val="0"/>
            </a:spcBef>
            <a:spcAft>
              <a:spcPct val="35000"/>
            </a:spcAft>
            <a:buNone/>
          </a:pPr>
          <a:r>
            <a:rPr lang="en-US" sz="4200" kern="1200"/>
            <a:t>1</a:t>
          </a:r>
        </a:p>
      </dsp:txBody>
      <dsp:txXfrm>
        <a:off x="687628" y="1107176"/>
        <a:ext cx="577932" cy="577932"/>
      </dsp:txXfrm>
    </dsp:sp>
    <dsp:sp modelId="{13074185-DFB2-428A-8DD3-35561C579E55}">
      <dsp:nvSpPr>
        <dsp:cNvPr id="0" name=""/>
        <dsp:cNvSpPr/>
      </dsp:nvSpPr>
      <dsp:spPr>
        <a:xfrm>
          <a:off x="3594" y="3439373"/>
          <a:ext cx="1946002" cy="72"/>
        </a:xfrm>
        <a:prstGeom prst="rect">
          <a:avLst/>
        </a:prstGeom>
        <a:solidFill>
          <a:schemeClr val="accent2">
            <a:hueOff val="373684"/>
            <a:satOff val="-397"/>
            <a:lumOff val="305"/>
            <a:alphaOff val="0"/>
          </a:schemeClr>
        </a:solidFill>
        <a:ln w="15875" cap="flat" cmpd="sng" algn="ctr">
          <a:solidFill>
            <a:schemeClr val="accent2">
              <a:hueOff val="373684"/>
              <a:satOff val="-397"/>
              <a:lumOff val="30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BC2B5EF-3DFB-4F2E-A46F-7ECFCAC16E6A}">
      <dsp:nvSpPr>
        <dsp:cNvPr id="0" name=""/>
        <dsp:cNvSpPr/>
      </dsp:nvSpPr>
      <dsp:spPr>
        <a:xfrm>
          <a:off x="2144196" y="715042"/>
          <a:ext cx="1946002" cy="2724403"/>
        </a:xfrm>
        <a:prstGeom prst="rect">
          <a:avLst/>
        </a:prstGeom>
        <a:solidFill>
          <a:schemeClr val="accent2">
            <a:tint val="40000"/>
            <a:alpha val="90000"/>
            <a:hueOff val="1045868"/>
            <a:satOff val="357"/>
            <a:lumOff val="110"/>
            <a:alphaOff val="0"/>
          </a:schemeClr>
        </a:solidFill>
        <a:ln w="15875" cap="flat" cmpd="sng" algn="ctr">
          <a:solidFill>
            <a:schemeClr val="accent2">
              <a:tint val="40000"/>
              <a:alpha val="90000"/>
              <a:hueOff val="1045868"/>
              <a:satOff val="357"/>
              <a:lumOff val="1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l" defTabSz="622300">
            <a:lnSpc>
              <a:spcPct val="90000"/>
            </a:lnSpc>
            <a:spcBef>
              <a:spcPct val="0"/>
            </a:spcBef>
            <a:spcAft>
              <a:spcPct val="35000"/>
            </a:spcAft>
            <a:buNone/>
          </a:pPr>
          <a:r>
            <a:rPr lang="en-CA" sz="1400" kern="1200" dirty="0"/>
            <a:t>Scholars came to share information and study</a:t>
          </a:r>
          <a:endParaRPr lang="en-US" sz="1400" kern="1200" dirty="0"/>
        </a:p>
      </dsp:txBody>
      <dsp:txXfrm>
        <a:off x="2144196" y="1750315"/>
        <a:ext cx="1946002" cy="1634641"/>
      </dsp:txXfrm>
    </dsp:sp>
    <dsp:sp modelId="{75617775-C7C2-4833-A1D8-501C149ECDC2}">
      <dsp:nvSpPr>
        <dsp:cNvPr id="0" name=""/>
        <dsp:cNvSpPr/>
      </dsp:nvSpPr>
      <dsp:spPr>
        <a:xfrm>
          <a:off x="2708537" y="987482"/>
          <a:ext cx="817320" cy="817320"/>
        </a:xfrm>
        <a:prstGeom prst="ellipse">
          <a:avLst/>
        </a:prstGeom>
        <a:solidFill>
          <a:schemeClr val="accent2">
            <a:hueOff val="747368"/>
            <a:satOff val="-794"/>
            <a:lumOff val="610"/>
            <a:alphaOff val="0"/>
          </a:schemeClr>
        </a:solidFill>
        <a:ln w="15875" cap="flat" cmpd="sng" algn="ctr">
          <a:solidFill>
            <a:schemeClr val="accent2">
              <a:hueOff val="747368"/>
              <a:satOff val="-794"/>
              <a:lumOff val="61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866900">
            <a:lnSpc>
              <a:spcPct val="90000"/>
            </a:lnSpc>
            <a:spcBef>
              <a:spcPct val="0"/>
            </a:spcBef>
            <a:spcAft>
              <a:spcPct val="35000"/>
            </a:spcAft>
            <a:buNone/>
          </a:pPr>
          <a:r>
            <a:rPr lang="en-US" sz="4200" kern="1200"/>
            <a:t>2</a:t>
          </a:r>
        </a:p>
      </dsp:txBody>
      <dsp:txXfrm>
        <a:off x="2828231" y="1107176"/>
        <a:ext cx="577932" cy="577932"/>
      </dsp:txXfrm>
    </dsp:sp>
    <dsp:sp modelId="{26DBA54F-B33F-4853-8313-9FF678B39894}">
      <dsp:nvSpPr>
        <dsp:cNvPr id="0" name=""/>
        <dsp:cNvSpPr/>
      </dsp:nvSpPr>
      <dsp:spPr>
        <a:xfrm>
          <a:off x="2144196" y="3439373"/>
          <a:ext cx="1946002" cy="72"/>
        </a:xfrm>
        <a:prstGeom prst="rect">
          <a:avLst/>
        </a:prstGeom>
        <a:solidFill>
          <a:schemeClr val="accent2">
            <a:hueOff val="1121052"/>
            <a:satOff val="-1191"/>
            <a:lumOff val="915"/>
            <a:alphaOff val="0"/>
          </a:schemeClr>
        </a:solidFill>
        <a:ln w="15875" cap="flat" cmpd="sng" algn="ctr">
          <a:solidFill>
            <a:schemeClr val="accent2">
              <a:hueOff val="1121052"/>
              <a:satOff val="-1191"/>
              <a:lumOff val="91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8F0CE8C-D61E-4B5E-9EBF-DD8AA5E360E4}">
      <dsp:nvSpPr>
        <dsp:cNvPr id="0" name=""/>
        <dsp:cNvSpPr/>
      </dsp:nvSpPr>
      <dsp:spPr>
        <a:xfrm>
          <a:off x="4284798" y="715042"/>
          <a:ext cx="1946002" cy="2724403"/>
        </a:xfrm>
        <a:prstGeom prst="rect">
          <a:avLst/>
        </a:prstGeom>
        <a:solidFill>
          <a:schemeClr val="accent2">
            <a:tint val="40000"/>
            <a:alpha val="90000"/>
            <a:hueOff val="2091735"/>
            <a:satOff val="714"/>
            <a:lumOff val="220"/>
            <a:alphaOff val="0"/>
          </a:schemeClr>
        </a:solidFill>
        <a:ln w="15875" cap="flat" cmpd="sng" algn="ctr">
          <a:solidFill>
            <a:schemeClr val="accent2">
              <a:tint val="40000"/>
              <a:alpha val="90000"/>
              <a:hueOff val="2091735"/>
              <a:satOff val="714"/>
              <a:lumOff val="2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l" defTabSz="622300">
            <a:lnSpc>
              <a:spcPct val="90000"/>
            </a:lnSpc>
            <a:spcBef>
              <a:spcPct val="0"/>
            </a:spcBef>
            <a:spcAft>
              <a:spcPct val="35000"/>
            </a:spcAft>
            <a:buNone/>
          </a:pPr>
          <a:r>
            <a:rPr lang="en-CA" sz="1400" kern="1200" dirty="0"/>
            <a:t>Translations were made of Greek originals (e.g., Aristotle)</a:t>
          </a:r>
          <a:endParaRPr lang="en-US" sz="1400" kern="1200" dirty="0"/>
        </a:p>
      </dsp:txBody>
      <dsp:txXfrm>
        <a:off x="4284798" y="1750315"/>
        <a:ext cx="1946002" cy="1634641"/>
      </dsp:txXfrm>
    </dsp:sp>
    <dsp:sp modelId="{6DC5B11E-471C-403C-9A18-BC4C7F7E71B2}">
      <dsp:nvSpPr>
        <dsp:cNvPr id="0" name=""/>
        <dsp:cNvSpPr/>
      </dsp:nvSpPr>
      <dsp:spPr>
        <a:xfrm>
          <a:off x="4849139" y="987482"/>
          <a:ext cx="817320" cy="817320"/>
        </a:xfrm>
        <a:prstGeom prst="ellipse">
          <a:avLst/>
        </a:prstGeom>
        <a:solidFill>
          <a:schemeClr val="accent2">
            <a:hueOff val="1494735"/>
            <a:satOff val="-1588"/>
            <a:lumOff val="1220"/>
            <a:alphaOff val="0"/>
          </a:schemeClr>
        </a:solidFill>
        <a:ln w="15875" cap="flat" cmpd="sng" algn="ctr">
          <a:solidFill>
            <a:schemeClr val="accent2">
              <a:hueOff val="1494735"/>
              <a:satOff val="-1588"/>
              <a:lumOff val="122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866900">
            <a:lnSpc>
              <a:spcPct val="90000"/>
            </a:lnSpc>
            <a:spcBef>
              <a:spcPct val="0"/>
            </a:spcBef>
            <a:spcAft>
              <a:spcPct val="35000"/>
            </a:spcAft>
            <a:buNone/>
          </a:pPr>
          <a:r>
            <a:rPr lang="en-US" sz="4200" kern="1200"/>
            <a:t>3</a:t>
          </a:r>
        </a:p>
      </dsp:txBody>
      <dsp:txXfrm>
        <a:off x="4968833" y="1107176"/>
        <a:ext cx="577932" cy="577932"/>
      </dsp:txXfrm>
    </dsp:sp>
    <dsp:sp modelId="{5EECCBB6-1226-487C-866C-50628DD18F33}">
      <dsp:nvSpPr>
        <dsp:cNvPr id="0" name=""/>
        <dsp:cNvSpPr/>
      </dsp:nvSpPr>
      <dsp:spPr>
        <a:xfrm>
          <a:off x="4284798" y="3439373"/>
          <a:ext cx="1946002" cy="72"/>
        </a:xfrm>
        <a:prstGeom prst="rect">
          <a:avLst/>
        </a:prstGeom>
        <a:solidFill>
          <a:schemeClr val="accent2">
            <a:hueOff val="1868420"/>
            <a:satOff val="-1984"/>
            <a:lumOff val="1525"/>
            <a:alphaOff val="0"/>
          </a:schemeClr>
        </a:solidFill>
        <a:ln w="15875" cap="flat" cmpd="sng" algn="ctr">
          <a:solidFill>
            <a:schemeClr val="accent2">
              <a:hueOff val="1868420"/>
              <a:satOff val="-1984"/>
              <a:lumOff val="152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9295934-1910-4C59-9023-A35242CB7C5A}">
      <dsp:nvSpPr>
        <dsp:cNvPr id="0" name=""/>
        <dsp:cNvSpPr/>
      </dsp:nvSpPr>
      <dsp:spPr>
        <a:xfrm>
          <a:off x="6425401" y="715042"/>
          <a:ext cx="1946002" cy="2724403"/>
        </a:xfrm>
        <a:prstGeom prst="rect">
          <a:avLst/>
        </a:prstGeom>
        <a:solidFill>
          <a:schemeClr val="accent2">
            <a:tint val="40000"/>
            <a:alpha val="90000"/>
            <a:hueOff val="3137603"/>
            <a:satOff val="1071"/>
            <a:lumOff val="329"/>
            <a:alphaOff val="0"/>
          </a:schemeClr>
        </a:solidFill>
        <a:ln w="15875" cap="flat" cmpd="sng" algn="ctr">
          <a:solidFill>
            <a:schemeClr val="accent2">
              <a:tint val="40000"/>
              <a:alpha val="90000"/>
              <a:hueOff val="3137603"/>
              <a:satOff val="1071"/>
              <a:lumOff val="3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l" defTabSz="622300">
            <a:lnSpc>
              <a:spcPct val="90000"/>
            </a:lnSpc>
            <a:spcBef>
              <a:spcPct val="0"/>
            </a:spcBef>
            <a:spcAft>
              <a:spcPct val="35000"/>
            </a:spcAft>
            <a:buNone/>
          </a:pPr>
          <a:r>
            <a:rPr lang="en-CA" sz="1400" kern="1200" dirty="0"/>
            <a:t>The House of Wisdom was a research academy</a:t>
          </a:r>
          <a:endParaRPr lang="en-US" sz="1400" kern="1200" dirty="0"/>
        </a:p>
      </dsp:txBody>
      <dsp:txXfrm>
        <a:off x="6425401" y="1750315"/>
        <a:ext cx="1946002" cy="1634641"/>
      </dsp:txXfrm>
    </dsp:sp>
    <dsp:sp modelId="{A0DF688D-D080-41EA-9BCC-5E3124F68F3A}">
      <dsp:nvSpPr>
        <dsp:cNvPr id="0" name=""/>
        <dsp:cNvSpPr/>
      </dsp:nvSpPr>
      <dsp:spPr>
        <a:xfrm>
          <a:off x="6989741" y="987482"/>
          <a:ext cx="817320" cy="817320"/>
        </a:xfrm>
        <a:prstGeom prst="ellipse">
          <a:avLst/>
        </a:prstGeom>
        <a:solidFill>
          <a:schemeClr val="accent2">
            <a:hueOff val="2242103"/>
            <a:satOff val="-2381"/>
            <a:lumOff val="1830"/>
            <a:alphaOff val="0"/>
          </a:schemeClr>
        </a:solidFill>
        <a:ln w="15875" cap="flat" cmpd="sng" algn="ctr">
          <a:solidFill>
            <a:schemeClr val="accent2">
              <a:hueOff val="2242103"/>
              <a:satOff val="-2381"/>
              <a:lumOff val="183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866900">
            <a:lnSpc>
              <a:spcPct val="90000"/>
            </a:lnSpc>
            <a:spcBef>
              <a:spcPct val="0"/>
            </a:spcBef>
            <a:spcAft>
              <a:spcPct val="35000"/>
            </a:spcAft>
            <a:buNone/>
          </a:pPr>
          <a:r>
            <a:rPr lang="en-US" sz="4200" kern="1200"/>
            <a:t>4</a:t>
          </a:r>
        </a:p>
      </dsp:txBody>
      <dsp:txXfrm>
        <a:off x="7109435" y="1107176"/>
        <a:ext cx="577932" cy="577932"/>
      </dsp:txXfrm>
    </dsp:sp>
    <dsp:sp modelId="{73D8351D-58D4-4E83-9CEF-2E3DECE847B6}">
      <dsp:nvSpPr>
        <dsp:cNvPr id="0" name=""/>
        <dsp:cNvSpPr/>
      </dsp:nvSpPr>
      <dsp:spPr>
        <a:xfrm>
          <a:off x="6425401" y="3439373"/>
          <a:ext cx="1946002" cy="72"/>
        </a:xfrm>
        <a:prstGeom prst="rect">
          <a:avLst/>
        </a:prstGeom>
        <a:solidFill>
          <a:schemeClr val="accent2">
            <a:hueOff val="2615787"/>
            <a:satOff val="-2778"/>
            <a:lumOff val="2135"/>
            <a:alphaOff val="0"/>
          </a:schemeClr>
        </a:solidFill>
        <a:ln w="15875" cap="flat" cmpd="sng" algn="ctr">
          <a:solidFill>
            <a:schemeClr val="accent2">
              <a:hueOff val="2615787"/>
              <a:satOff val="-2778"/>
              <a:lumOff val="213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26AEDDB-3AC4-4734-ADC3-92341F4CBA57}">
      <dsp:nvSpPr>
        <dsp:cNvPr id="0" name=""/>
        <dsp:cNvSpPr/>
      </dsp:nvSpPr>
      <dsp:spPr>
        <a:xfrm>
          <a:off x="8566003" y="715042"/>
          <a:ext cx="1946002" cy="2724403"/>
        </a:xfrm>
        <a:prstGeom prst="rect">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l" defTabSz="488950">
            <a:lnSpc>
              <a:spcPct val="90000"/>
            </a:lnSpc>
            <a:spcBef>
              <a:spcPct val="0"/>
            </a:spcBef>
            <a:spcAft>
              <a:spcPct val="35000"/>
            </a:spcAft>
            <a:buNone/>
          </a:pPr>
          <a:r>
            <a:rPr lang="en-CA" sz="1100" kern="1200">
              <a:hlinkClick xmlns:r="http://schemas.openxmlformats.org/officeDocument/2006/relationships" r:id="rId1"/>
            </a:rPr>
            <a:t>http://www.1001inventions.com/house-of-wisdom</a:t>
          </a:r>
          <a:endParaRPr lang="en-US" sz="1100" kern="1200"/>
        </a:p>
        <a:p>
          <a:pPr marL="57150" lvl="1" indent="-57150" algn="l" defTabSz="488950">
            <a:lnSpc>
              <a:spcPct val="90000"/>
            </a:lnSpc>
            <a:spcBef>
              <a:spcPct val="0"/>
            </a:spcBef>
            <a:spcAft>
              <a:spcPct val="15000"/>
            </a:spcAft>
            <a:buChar char="•"/>
          </a:pPr>
          <a:r>
            <a:rPr lang="en-CA" sz="1100" kern="1200" dirty="0"/>
            <a:t>Watch this short video</a:t>
          </a:r>
          <a:endParaRPr lang="en-US" sz="1100" kern="1200" dirty="0"/>
        </a:p>
      </dsp:txBody>
      <dsp:txXfrm>
        <a:off x="8566003" y="1750315"/>
        <a:ext cx="1946002" cy="1634641"/>
      </dsp:txXfrm>
    </dsp:sp>
    <dsp:sp modelId="{67A51D95-3663-4E4B-BB62-1B0BCAD5DE60}">
      <dsp:nvSpPr>
        <dsp:cNvPr id="0" name=""/>
        <dsp:cNvSpPr/>
      </dsp:nvSpPr>
      <dsp:spPr>
        <a:xfrm>
          <a:off x="9130344" y="987482"/>
          <a:ext cx="817320" cy="817320"/>
        </a:xfrm>
        <a:prstGeom prst="ellipse">
          <a:avLst/>
        </a:prstGeom>
        <a:solidFill>
          <a:schemeClr val="accent2">
            <a:hueOff val="2989471"/>
            <a:satOff val="-3175"/>
            <a:lumOff val="2440"/>
            <a:alphaOff val="0"/>
          </a:schemeClr>
        </a:solidFill>
        <a:ln w="15875" cap="flat" cmpd="sng" algn="ctr">
          <a:solidFill>
            <a:schemeClr val="accent2">
              <a:hueOff val="2989471"/>
              <a:satOff val="-3175"/>
              <a:lumOff val="244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866900">
            <a:lnSpc>
              <a:spcPct val="90000"/>
            </a:lnSpc>
            <a:spcBef>
              <a:spcPct val="0"/>
            </a:spcBef>
            <a:spcAft>
              <a:spcPct val="35000"/>
            </a:spcAft>
            <a:buNone/>
          </a:pPr>
          <a:r>
            <a:rPr lang="en-US" sz="4200" kern="1200"/>
            <a:t>5</a:t>
          </a:r>
        </a:p>
      </dsp:txBody>
      <dsp:txXfrm>
        <a:off x="9250038" y="1107176"/>
        <a:ext cx="577932" cy="577932"/>
      </dsp:txXfrm>
    </dsp:sp>
    <dsp:sp modelId="{8598CDDE-5F63-434A-8581-34AB41E56C58}">
      <dsp:nvSpPr>
        <dsp:cNvPr id="0" name=""/>
        <dsp:cNvSpPr/>
      </dsp:nvSpPr>
      <dsp:spPr>
        <a:xfrm>
          <a:off x="8566003" y="3439373"/>
          <a:ext cx="1946002" cy="72"/>
        </a:xfrm>
        <a:prstGeom prst="rect">
          <a:avLst/>
        </a:prstGeom>
        <a:solidFill>
          <a:schemeClr val="accent2">
            <a:hueOff val="3363155"/>
            <a:satOff val="-3572"/>
            <a:lumOff val="2745"/>
            <a:alphaOff val="0"/>
          </a:schemeClr>
        </a:solidFill>
        <a:ln w="15875" cap="flat" cmpd="sng" algn="ctr">
          <a:solidFill>
            <a:schemeClr val="accent2">
              <a:hueOff val="3363155"/>
              <a:satOff val="-3572"/>
              <a:lumOff val="274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AB44A94-92CB-4D3E-8552-D189973E2750}" type="datetimeFigureOut">
              <a:rPr lang="en-CA" smtClean="0"/>
              <a:t>2018-05-09</a:t>
            </a:fld>
            <a:endParaRPr lang="en-CA"/>
          </a:p>
        </p:txBody>
      </p:sp>
      <p:sp>
        <p:nvSpPr>
          <p:cNvPr id="5" name="Footer Placeholder 4"/>
          <p:cNvSpPr>
            <a:spLocks noGrp="1"/>
          </p:cNvSpPr>
          <p:nvPr>
            <p:ph type="ftr" sz="quarter" idx="11"/>
          </p:nvPr>
        </p:nvSpPr>
        <p:spPr>
          <a:xfrm>
            <a:off x="2692397" y="5037663"/>
            <a:ext cx="5214635" cy="279400"/>
          </a:xfrm>
        </p:spPr>
        <p:txBody>
          <a:bodyPr/>
          <a:lstStyle/>
          <a:p>
            <a:endParaRPr lang="en-CA"/>
          </a:p>
        </p:txBody>
      </p:sp>
      <p:sp>
        <p:nvSpPr>
          <p:cNvPr id="6" name="Slide Number Placeholder 5"/>
          <p:cNvSpPr>
            <a:spLocks noGrp="1"/>
          </p:cNvSpPr>
          <p:nvPr>
            <p:ph type="sldNum" sz="quarter" idx="12"/>
          </p:nvPr>
        </p:nvSpPr>
        <p:spPr>
          <a:xfrm>
            <a:off x="8956900" y="5037663"/>
            <a:ext cx="551167" cy="279400"/>
          </a:xfrm>
        </p:spPr>
        <p:txBody>
          <a:bodyPr/>
          <a:lstStyle/>
          <a:p>
            <a:fld id="{25C13CA8-DE7D-4500-A189-2E1FEEC6F847}" type="slidenum">
              <a:rPr lang="en-CA" smtClean="0"/>
              <a:t>‹#›</a:t>
            </a:fld>
            <a:endParaRPr lang="en-C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6374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AB44A94-92CB-4D3E-8552-D189973E2750}" type="datetimeFigureOut">
              <a:rPr lang="en-CA" smtClean="0"/>
              <a:t>2018-05-09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5C13CA8-DE7D-4500-A189-2E1FEEC6F847}" type="slidenum">
              <a:rPr lang="en-CA" smtClean="0"/>
              <a:t>‹#›</a:t>
            </a:fld>
            <a:endParaRPr lang="en-CA"/>
          </a:p>
        </p:txBody>
      </p:sp>
    </p:spTree>
    <p:extLst>
      <p:ext uri="{BB962C8B-B14F-4D97-AF65-F5344CB8AC3E}">
        <p14:creationId xmlns:p14="http://schemas.microsoft.com/office/powerpoint/2010/main" val="1455964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B44A94-92CB-4D3E-8552-D189973E2750}" type="datetimeFigureOut">
              <a:rPr lang="en-CA" smtClean="0"/>
              <a:t>2018-05-09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5C13CA8-DE7D-4500-A189-2E1FEEC6F847}" type="slidenum">
              <a:rPr lang="en-CA" smtClean="0"/>
              <a:t>‹#›</a:t>
            </a:fld>
            <a:endParaRPr lang="en-C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4390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B44A94-92CB-4D3E-8552-D189973E2750}" type="datetimeFigureOut">
              <a:rPr lang="en-CA" smtClean="0"/>
              <a:t>2018-05-09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5C13CA8-DE7D-4500-A189-2E1FEEC6F847}" type="slidenum">
              <a:rPr lang="en-CA" smtClean="0"/>
              <a:t>‹#›</a:t>
            </a:fld>
            <a:endParaRPr lang="en-C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3484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B44A94-92CB-4D3E-8552-D189973E2750}" type="datetimeFigureOut">
              <a:rPr lang="en-CA" smtClean="0"/>
              <a:t>2018-05-09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5C13CA8-DE7D-4500-A189-2E1FEEC6F847}" type="slidenum">
              <a:rPr lang="en-CA" smtClean="0"/>
              <a:t>‹#›</a:t>
            </a:fld>
            <a:endParaRPr lang="en-CA"/>
          </a:p>
        </p:txBody>
      </p:sp>
    </p:spTree>
    <p:extLst>
      <p:ext uri="{BB962C8B-B14F-4D97-AF65-F5344CB8AC3E}">
        <p14:creationId xmlns:p14="http://schemas.microsoft.com/office/powerpoint/2010/main" val="2930345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B44A94-92CB-4D3E-8552-D189973E2750}" type="datetimeFigureOut">
              <a:rPr lang="en-CA" smtClean="0"/>
              <a:t>2018-05-09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5C13CA8-DE7D-4500-A189-2E1FEEC6F847}" type="slidenum">
              <a:rPr lang="en-CA" smtClean="0"/>
              <a:t>‹#›</a:t>
            </a:fld>
            <a:endParaRPr lang="en-C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3378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B44A94-92CB-4D3E-8552-D189973E2750}" type="datetimeFigureOut">
              <a:rPr lang="en-CA" smtClean="0"/>
              <a:t>2018-05-09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5C13CA8-DE7D-4500-A189-2E1FEEC6F847}" type="slidenum">
              <a:rPr lang="en-CA" smtClean="0"/>
              <a:t>‹#›</a:t>
            </a:fld>
            <a:endParaRPr lang="en-C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228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B44A94-92CB-4D3E-8552-D189973E2750}" type="datetimeFigureOut">
              <a:rPr lang="en-CA" smtClean="0"/>
              <a:t>2018-05-09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5C13CA8-DE7D-4500-A189-2E1FEEC6F847}" type="slidenum">
              <a:rPr lang="en-CA" smtClean="0"/>
              <a:t>‹#›</a:t>
            </a:fld>
            <a:endParaRPr lang="en-C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3877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B44A94-92CB-4D3E-8552-D189973E2750}" type="datetimeFigureOut">
              <a:rPr lang="en-CA" smtClean="0"/>
              <a:t>2018-05-09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5C13CA8-DE7D-4500-A189-2E1FEEC6F847}" type="slidenum">
              <a:rPr lang="en-CA" smtClean="0"/>
              <a:t>‹#›</a:t>
            </a:fld>
            <a:endParaRPr lang="en-C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7206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B44A94-92CB-4D3E-8552-D189973E2750}" type="datetimeFigureOut">
              <a:rPr lang="en-CA" smtClean="0"/>
              <a:t>2018-05-09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5C13CA8-DE7D-4500-A189-2E1FEEC6F847}" type="slidenum">
              <a:rPr lang="en-CA" smtClean="0"/>
              <a:t>‹#›</a:t>
            </a:fld>
            <a:endParaRPr lang="en-CA"/>
          </a:p>
        </p:txBody>
      </p:sp>
    </p:spTree>
    <p:extLst>
      <p:ext uri="{BB962C8B-B14F-4D97-AF65-F5344CB8AC3E}">
        <p14:creationId xmlns:p14="http://schemas.microsoft.com/office/powerpoint/2010/main" val="3763033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B44A94-92CB-4D3E-8552-D189973E2750}" type="datetimeFigureOut">
              <a:rPr lang="en-CA" smtClean="0"/>
              <a:t>2018-05-09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5C13CA8-DE7D-4500-A189-2E1FEEC6F847}" type="slidenum">
              <a:rPr lang="en-CA" smtClean="0"/>
              <a:t>‹#›</a:t>
            </a:fld>
            <a:endParaRPr lang="en-C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4250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B44A94-92CB-4D3E-8552-D189973E2750}" type="datetimeFigureOut">
              <a:rPr lang="en-CA" smtClean="0"/>
              <a:t>2018-05-09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5C13CA8-DE7D-4500-A189-2E1FEEC6F847}" type="slidenum">
              <a:rPr lang="en-CA" smtClean="0"/>
              <a:t>‹#›</a:t>
            </a:fld>
            <a:endParaRPr lang="en-CA"/>
          </a:p>
        </p:txBody>
      </p:sp>
    </p:spTree>
    <p:extLst>
      <p:ext uri="{BB962C8B-B14F-4D97-AF65-F5344CB8AC3E}">
        <p14:creationId xmlns:p14="http://schemas.microsoft.com/office/powerpoint/2010/main" val="1186671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B44A94-92CB-4D3E-8552-D189973E2750}" type="datetimeFigureOut">
              <a:rPr lang="en-CA" smtClean="0"/>
              <a:t>2018-05-09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5C13CA8-DE7D-4500-A189-2E1FEEC6F847}" type="slidenum">
              <a:rPr lang="en-CA" smtClean="0"/>
              <a:t>‹#›</a:t>
            </a:fld>
            <a:endParaRPr lang="en-C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8178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B44A94-92CB-4D3E-8552-D189973E2750}" type="datetimeFigureOut">
              <a:rPr lang="en-CA" smtClean="0"/>
              <a:t>2018-05-09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5C13CA8-DE7D-4500-A189-2E1FEEC6F847}" type="slidenum">
              <a:rPr lang="en-CA" smtClean="0"/>
              <a:t>‹#›</a:t>
            </a:fld>
            <a:endParaRPr lang="en-C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0470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B44A94-92CB-4D3E-8552-D189973E2750}" type="datetimeFigureOut">
              <a:rPr lang="en-CA" smtClean="0"/>
              <a:t>2018-05-09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5C13CA8-DE7D-4500-A189-2E1FEEC6F847}" type="slidenum">
              <a:rPr lang="en-CA" smtClean="0"/>
              <a:t>‹#›</a:t>
            </a:fld>
            <a:endParaRPr lang="en-CA"/>
          </a:p>
        </p:txBody>
      </p:sp>
    </p:spTree>
    <p:extLst>
      <p:ext uri="{BB962C8B-B14F-4D97-AF65-F5344CB8AC3E}">
        <p14:creationId xmlns:p14="http://schemas.microsoft.com/office/powerpoint/2010/main" val="2750602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AB44A94-92CB-4D3E-8552-D189973E2750}" type="datetimeFigureOut">
              <a:rPr lang="en-CA" smtClean="0"/>
              <a:t>2018-05-09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5C13CA8-DE7D-4500-A189-2E1FEEC6F847}" type="slidenum">
              <a:rPr lang="en-CA" smtClean="0"/>
              <a:t>‹#›</a:t>
            </a:fld>
            <a:endParaRPr lang="en-C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5888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AB44A94-92CB-4D3E-8552-D189973E2750}" type="datetimeFigureOut">
              <a:rPr lang="en-CA" smtClean="0"/>
              <a:t>2018-05-09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5C13CA8-DE7D-4500-A189-2E1FEEC6F847}" type="slidenum">
              <a:rPr lang="en-CA" smtClean="0"/>
              <a:t>‹#›</a:t>
            </a:fld>
            <a:endParaRPr lang="en-CA"/>
          </a:p>
        </p:txBody>
      </p:sp>
    </p:spTree>
    <p:extLst>
      <p:ext uri="{BB962C8B-B14F-4D97-AF65-F5344CB8AC3E}">
        <p14:creationId xmlns:p14="http://schemas.microsoft.com/office/powerpoint/2010/main" val="403864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AB44A94-92CB-4D3E-8552-D189973E2750}" type="datetimeFigureOut">
              <a:rPr lang="en-CA" smtClean="0"/>
              <a:t>2018-05-09</a:t>
            </a:fld>
            <a:endParaRPr lang="en-C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C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5C13CA8-DE7D-4500-A189-2E1FEEC6F847}" type="slidenum">
              <a:rPr lang="en-CA" smtClean="0"/>
              <a:t>‹#›</a:t>
            </a:fld>
            <a:endParaRPr lang="en-CA"/>
          </a:p>
        </p:txBody>
      </p:sp>
    </p:spTree>
    <p:extLst>
      <p:ext uri="{BB962C8B-B14F-4D97-AF65-F5344CB8AC3E}">
        <p14:creationId xmlns:p14="http://schemas.microsoft.com/office/powerpoint/2010/main" val="1514255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britishmuseum.org/research/collection_online/collection_object_details/collection_image_gallery.aspx?assetId=8074001&amp;objectId=239436&amp;partId=1"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s://www.smithsonianmag.com/innovation/astrolabe-original-smartphone-180961981/" TargetMode="External"/><Relationship Id="rId4" Type="http://schemas.openxmlformats.org/officeDocument/2006/relationships/hyperlink" Target="https://www.ted.com/talks/tom_wujec_demos_the_13th_century_astrolabe"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agakhanmuseum.org/exhibitions/world-fatimids?utm_source=print&amp;utm_medium=print&amp;utm_campaign=The%20World%20of%20the%20Fatimid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hyperlink" Target="http://www.mhs.ox.ac.uk/scienceislam_education/docs/Science_and_technology_in_Medieval_Islam-Teachers_notes.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5367E-F85A-4D47-8250-7DBB2EF3D266}"/>
              </a:ext>
            </a:extLst>
          </p:cNvPr>
          <p:cNvSpPr>
            <a:spLocks noGrp="1"/>
          </p:cNvSpPr>
          <p:nvPr>
            <p:ph type="ctrTitle"/>
          </p:nvPr>
        </p:nvSpPr>
        <p:spPr/>
        <p:txBody>
          <a:bodyPr/>
          <a:lstStyle/>
          <a:p>
            <a:r>
              <a:rPr lang="en-CA" dirty="0"/>
              <a:t>Islam and Science</a:t>
            </a:r>
          </a:p>
        </p:txBody>
      </p:sp>
      <p:sp>
        <p:nvSpPr>
          <p:cNvPr id="3" name="Subtitle 2">
            <a:extLst>
              <a:ext uri="{FF2B5EF4-FFF2-40B4-BE49-F238E27FC236}">
                <a16:creationId xmlns:a16="http://schemas.microsoft.com/office/drawing/2014/main" id="{D0265C32-F805-4AC0-AAEE-B8777ABB9ADF}"/>
              </a:ext>
            </a:extLst>
          </p:cNvPr>
          <p:cNvSpPr>
            <a:spLocks noGrp="1"/>
          </p:cNvSpPr>
          <p:nvPr>
            <p:ph type="subTitle" idx="1"/>
          </p:nvPr>
        </p:nvSpPr>
        <p:spPr/>
        <p:txBody>
          <a:bodyPr/>
          <a:lstStyle/>
          <a:p>
            <a:r>
              <a:rPr lang="en-CA" dirty="0"/>
              <a:t>CHW3M Spring 2018</a:t>
            </a:r>
          </a:p>
        </p:txBody>
      </p:sp>
    </p:spTree>
    <p:extLst>
      <p:ext uri="{BB962C8B-B14F-4D97-AF65-F5344CB8AC3E}">
        <p14:creationId xmlns:p14="http://schemas.microsoft.com/office/powerpoint/2010/main" val="4021426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D79D7-2B27-4DBE-BC38-6CA2F9F79239}"/>
              </a:ext>
            </a:extLst>
          </p:cNvPr>
          <p:cNvSpPr>
            <a:spLocks noGrp="1"/>
          </p:cNvSpPr>
          <p:nvPr>
            <p:ph type="title"/>
          </p:nvPr>
        </p:nvSpPr>
        <p:spPr/>
        <p:txBody>
          <a:bodyPr>
            <a:normAutofit fontScale="90000"/>
          </a:bodyPr>
          <a:lstStyle/>
          <a:p>
            <a:r>
              <a:rPr lang="en-CA" dirty="0"/>
              <a:t>What do the following objects and places tell you about Islamic people of the Middle Ages?</a:t>
            </a:r>
          </a:p>
        </p:txBody>
      </p:sp>
    </p:spTree>
    <p:extLst>
      <p:ext uri="{BB962C8B-B14F-4D97-AF65-F5344CB8AC3E}">
        <p14:creationId xmlns:p14="http://schemas.microsoft.com/office/powerpoint/2010/main" val="76369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079BEE9-B7B0-422B-95C6-9620E8983D6F}"/>
              </a:ext>
            </a:extLst>
          </p:cNvPr>
          <p:cNvPicPr>
            <a:picLocks noGrp="1" noChangeAspect="1"/>
          </p:cNvPicPr>
          <p:nvPr>
            <p:ph idx="1"/>
          </p:nvPr>
        </p:nvPicPr>
        <p:blipFill>
          <a:blip r:embed="rId2"/>
          <a:stretch>
            <a:fillRect/>
          </a:stretch>
        </p:blipFill>
        <p:spPr>
          <a:xfrm>
            <a:off x="8300919" y="2562458"/>
            <a:ext cx="2385816" cy="3317875"/>
          </a:xfrm>
          <a:prstGeom prst="rect">
            <a:avLst/>
          </a:prstGeom>
        </p:spPr>
      </p:pic>
      <p:sp>
        <p:nvSpPr>
          <p:cNvPr id="4" name="Rectangle 3">
            <a:extLst>
              <a:ext uri="{FF2B5EF4-FFF2-40B4-BE49-F238E27FC236}">
                <a16:creationId xmlns:a16="http://schemas.microsoft.com/office/drawing/2014/main" id="{023A8CA9-9600-4625-A763-47C6F0A2CB64}"/>
              </a:ext>
            </a:extLst>
          </p:cNvPr>
          <p:cNvSpPr/>
          <p:nvPr/>
        </p:nvSpPr>
        <p:spPr>
          <a:xfrm>
            <a:off x="1323109" y="3050462"/>
            <a:ext cx="6096000" cy="923330"/>
          </a:xfrm>
          <a:prstGeom prst="rect">
            <a:avLst/>
          </a:prstGeom>
        </p:spPr>
        <p:txBody>
          <a:bodyPr>
            <a:spAutoFit/>
          </a:bodyPr>
          <a:lstStyle/>
          <a:p>
            <a:r>
              <a:rPr lang="en-CA" dirty="0">
                <a:hlinkClick r:id="rId3"/>
              </a:rPr>
              <a:t>http://www.britishmuseum.org/research/collection_online/collection_object_details/collection_image_gallery.aspx?assetId=8074001&amp;objectId=239436&amp;partId=1</a:t>
            </a:r>
            <a:endParaRPr lang="en-CA" dirty="0"/>
          </a:p>
        </p:txBody>
      </p:sp>
      <p:sp>
        <p:nvSpPr>
          <p:cNvPr id="6" name="Rectangle 5">
            <a:extLst>
              <a:ext uri="{FF2B5EF4-FFF2-40B4-BE49-F238E27FC236}">
                <a16:creationId xmlns:a16="http://schemas.microsoft.com/office/drawing/2014/main" id="{F167B3AF-5CF6-44AF-ABB3-96CFF663A591}"/>
              </a:ext>
            </a:extLst>
          </p:cNvPr>
          <p:cNvSpPr/>
          <p:nvPr/>
        </p:nvSpPr>
        <p:spPr>
          <a:xfrm>
            <a:off x="1167246" y="4844146"/>
            <a:ext cx="6096000" cy="923330"/>
          </a:xfrm>
          <a:prstGeom prst="rect">
            <a:avLst/>
          </a:prstGeom>
        </p:spPr>
        <p:txBody>
          <a:bodyPr>
            <a:spAutoFit/>
          </a:bodyPr>
          <a:lstStyle/>
          <a:p>
            <a:r>
              <a:rPr lang="en-CA" dirty="0"/>
              <a:t>“This could be used to measure the height and position of the stars to tell the time.” See how in this 9 minute </a:t>
            </a:r>
            <a:r>
              <a:rPr lang="en-CA" dirty="0">
                <a:hlinkClick r:id="rId4"/>
              </a:rPr>
              <a:t>video</a:t>
            </a:r>
            <a:r>
              <a:rPr lang="en-CA" dirty="0"/>
              <a:t>. Or read more about astrolabes </a:t>
            </a:r>
            <a:r>
              <a:rPr lang="en-CA" dirty="0">
                <a:hlinkClick r:id="rId5"/>
              </a:rPr>
              <a:t>here</a:t>
            </a:r>
            <a:r>
              <a:rPr lang="en-CA" dirty="0"/>
              <a:t>. </a:t>
            </a:r>
          </a:p>
        </p:txBody>
      </p:sp>
      <p:sp>
        <p:nvSpPr>
          <p:cNvPr id="7" name="Title 6">
            <a:extLst>
              <a:ext uri="{FF2B5EF4-FFF2-40B4-BE49-F238E27FC236}">
                <a16:creationId xmlns:a16="http://schemas.microsoft.com/office/drawing/2014/main" id="{33FB42AB-A0B1-428F-97D6-994175F0DC75}"/>
              </a:ext>
            </a:extLst>
          </p:cNvPr>
          <p:cNvSpPr>
            <a:spLocks noGrp="1"/>
          </p:cNvSpPr>
          <p:nvPr>
            <p:ph type="title"/>
          </p:nvPr>
        </p:nvSpPr>
        <p:spPr/>
        <p:txBody>
          <a:bodyPr/>
          <a:lstStyle/>
          <a:p>
            <a:r>
              <a:rPr lang="en-CA" dirty="0"/>
              <a:t>Astrolabe</a:t>
            </a:r>
          </a:p>
        </p:txBody>
      </p:sp>
    </p:spTree>
    <p:extLst>
      <p:ext uri="{BB962C8B-B14F-4D97-AF65-F5344CB8AC3E}">
        <p14:creationId xmlns:p14="http://schemas.microsoft.com/office/powerpoint/2010/main" val="984407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F557C-332F-496F-B334-F47013862981}"/>
              </a:ext>
            </a:extLst>
          </p:cNvPr>
          <p:cNvSpPr>
            <a:spLocks noGrp="1"/>
          </p:cNvSpPr>
          <p:nvPr>
            <p:ph type="title"/>
          </p:nvPr>
        </p:nvSpPr>
        <p:spPr/>
        <p:txBody>
          <a:bodyPr/>
          <a:lstStyle/>
          <a:p>
            <a:r>
              <a:rPr lang="en-CA" dirty="0"/>
              <a:t>Medieval Cairo</a:t>
            </a:r>
          </a:p>
        </p:txBody>
      </p:sp>
      <p:sp>
        <p:nvSpPr>
          <p:cNvPr id="3" name="Content Placeholder 2">
            <a:extLst>
              <a:ext uri="{FF2B5EF4-FFF2-40B4-BE49-F238E27FC236}">
                <a16:creationId xmlns:a16="http://schemas.microsoft.com/office/drawing/2014/main" id="{95C12F5D-6A2D-4351-8CB7-560205177B2A}"/>
              </a:ext>
            </a:extLst>
          </p:cNvPr>
          <p:cNvSpPr>
            <a:spLocks noGrp="1"/>
          </p:cNvSpPr>
          <p:nvPr>
            <p:ph idx="1"/>
          </p:nvPr>
        </p:nvSpPr>
        <p:spPr/>
        <p:txBody>
          <a:bodyPr/>
          <a:lstStyle/>
          <a:p>
            <a:r>
              <a:rPr lang="en-CA" dirty="0"/>
              <a:t>Founded by the Shia Fatimid dynasty, Cairo had a library containing hundreds of thousands of manuscripts and was home to one of the world’s oldest universities, Al </a:t>
            </a:r>
            <a:r>
              <a:rPr lang="en-CA" dirty="0" err="1"/>
              <a:t>Azhar</a:t>
            </a:r>
            <a:r>
              <a:rPr lang="en-CA" dirty="0"/>
              <a:t>, attached to the Al </a:t>
            </a:r>
            <a:r>
              <a:rPr lang="en-CA" dirty="0" err="1"/>
              <a:t>Azhar</a:t>
            </a:r>
            <a:r>
              <a:rPr lang="en-CA" dirty="0"/>
              <a:t> mosque.</a:t>
            </a:r>
          </a:p>
          <a:p>
            <a:r>
              <a:rPr lang="en-CA" dirty="0"/>
              <a:t>It was a city of tolerance. </a:t>
            </a:r>
          </a:p>
          <a:p>
            <a:r>
              <a:rPr lang="en-CA" dirty="0">
                <a:hlinkClick r:id="rId2"/>
              </a:rPr>
              <a:t>https://www.agakhanmuseum.org/exhibitions/world-fatimids?utm_source=print&amp;utm_medium=print&amp;utm_campaign=The%20World%20of%20the%20Fatimids</a:t>
            </a:r>
            <a:r>
              <a:rPr lang="en-CA" dirty="0"/>
              <a:t> (scroll down to watch short video)</a:t>
            </a:r>
          </a:p>
          <a:p>
            <a:endParaRPr lang="en-CA" dirty="0"/>
          </a:p>
        </p:txBody>
      </p:sp>
    </p:spTree>
    <p:extLst>
      <p:ext uri="{BB962C8B-B14F-4D97-AF65-F5344CB8AC3E}">
        <p14:creationId xmlns:p14="http://schemas.microsoft.com/office/powerpoint/2010/main" val="730293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4276F-81BA-43C4-925F-7C9CAEF62B28}"/>
              </a:ext>
            </a:extLst>
          </p:cNvPr>
          <p:cNvSpPr>
            <a:spLocks noGrp="1"/>
          </p:cNvSpPr>
          <p:nvPr>
            <p:ph type="title"/>
          </p:nvPr>
        </p:nvSpPr>
        <p:spPr>
          <a:xfrm>
            <a:off x="833002" y="365125"/>
            <a:ext cx="10520702" cy="1325563"/>
          </a:xfrm>
        </p:spPr>
        <p:txBody>
          <a:bodyPr>
            <a:normAutofit/>
          </a:bodyPr>
          <a:lstStyle/>
          <a:p>
            <a:r>
              <a:rPr lang="en-CA" dirty="0">
                <a:solidFill>
                  <a:schemeClr val="bg1"/>
                </a:solidFill>
              </a:rPr>
              <a:t>The House of Wisdom</a:t>
            </a:r>
          </a:p>
        </p:txBody>
      </p:sp>
      <p:graphicFrame>
        <p:nvGraphicFramePr>
          <p:cNvPr id="5" name="Content Placeholder 2">
            <a:extLst>
              <a:ext uri="{FF2B5EF4-FFF2-40B4-BE49-F238E27FC236}">
                <a16:creationId xmlns:a16="http://schemas.microsoft.com/office/drawing/2014/main" id="{2CE50F80-A135-4973-A8FD-F6D8E6FD1FB0}"/>
              </a:ext>
            </a:extLst>
          </p:cNvPr>
          <p:cNvGraphicFramePr>
            <a:graphicFrameLocks noGrp="1"/>
          </p:cNvGraphicFramePr>
          <p:nvPr>
            <p:ph idx="1"/>
            <p:extLst>
              <p:ext uri="{D42A27DB-BD31-4B8C-83A1-F6EECF244321}">
                <p14:modId xmlns:p14="http://schemas.microsoft.com/office/powerpoint/2010/main" val="2159022154"/>
              </p:ext>
            </p:extLst>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177975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B77AD-9C9C-491F-A94C-3F6C0BD925FB}"/>
              </a:ext>
            </a:extLst>
          </p:cNvPr>
          <p:cNvSpPr>
            <a:spLocks noGrp="1"/>
          </p:cNvSpPr>
          <p:nvPr>
            <p:ph type="title"/>
          </p:nvPr>
        </p:nvSpPr>
        <p:spPr/>
        <p:txBody>
          <a:bodyPr/>
          <a:lstStyle/>
          <a:p>
            <a:r>
              <a:rPr lang="en-CA" dirty="0"/>
              <a:t>Islam and Science</a:t>
            </a:r>
          </a:p>
        </p:txBody>
      </p:sp>
      <p:sp>
        <p:nvSpPr>
          <p:cNvPr id="3" name="Content Placeholder 2">
            <a:extLst>
              <a:ext uri="{FF2B5EF4-FFF2-40B4-BE49-F238E27FC236}">
                <a16:creationId xmlns:a16="http://schemas.microsoft.com/office/drawing/2014/main" id="{AA4B8D5E-B820-4029-93E4-ABBE68C5AD33}"/>
              </a:ext>
            </a:extLst>
          </p:cNvPr>
          <p:cNvSpPr>
            <a:spLocks noGrp="1"/>
          </p:cNvSpPr>
          <p:nvPr>
            <p:ph idx="1"/>
          </p:nvPr>
        </p:nvSpPr>
        <p:spPr/>
        <p:txBody>
          <a:bodyPr/>
          <a:lstStyle/>
          <a:p>
            <a:r>
              <a:rPr lang="en-CA" dirty="0"/>
              <a:t>“Early Islamic teaching encouraged and promoted the pursuit of scholarship and science. Seeking knowledge about the natural world was seen as the duty of every Muslim as the following Hadith (sayings of the Prophet Muhammad) show: </a:t>
            </a:r>
          </a:p>
          <a:p>
            <a:r>
              <a:rPr lang="en-CA" dirty="0"/>
              <a:t>‘He who pursues the road of knowledge, Allah will direct to the road of Paradise…’ (From Science in Medieval Islam by H. Turner) </a:t>
            </a:r>
          </a:p>
          <a:p>
            <a:r>
              <a:rPr lang="en-CA" dirty="0"/>
              <a:t>‘The scholar’s ink is holier that the martyr’s blood…’”</a:t>
            </a:r>
          </a:p>
        </p:txBody>
      </p:sp>
      <p:sp>
        <p:nvSpPr>
          <p:cNvPr id="4" name="TextBox 3">
            <a:extLst>
              <a:ext uri="{FF2B5EF4-FFF2-40B4-BE49-F238E27FC236}">
                <a16:creationId xmlns:a16="http://schemas.microsoft.com/office/drawing/2014/main" id="{75061A43-8328-4026-927C-6624015F9337}"/>
              </a:ext>
            </a:extLst>
          </p:cNvPr>
          <p:cNvSpPr txBox="1"/>
          <p:nvPr/>
        </p:nvSpPr>
        <p:spPr>
          <a:xfrm>
            <a:off x="794905" y="6334780"/>
            <a:ext cx="11861222" cy="523220"/>
          </a:xfrm>
          <a:prstGeom prst="rect">
            <a:avLst/>
          </a:prstGeom>
          <a:noFill/>
        </p:spPr>
        <p:txBody>
          <a:bodyPr wrap="square" rtlCol="0">
            <a:spAutoFit/>
          </a:bodyPr>
          <a:lstStyle/>
          <a:p>
            <a:r>
              <a:rPr lang="en-CA" sz="1400" dirty="0"/>
              <a:t>Museum of the History of Science, Science and Technology in Medieval Islam , N.d., </a:t>
            </a:r>
            <a:r>
              <a:rPr lang="en-CA" sz="1400" u="sng" dirty="0">
                <a:hlinkClick r:id="rId2"/>
              </a:rPr>
              <a:t>http://www.mhs.ox.ac.uk/scienceislam_education/docs/Science_and_technology_in_Medieval_Islam-Teachers_notes.pdf</a:t>
            </a:r>
            <a:r>
              <a:rPr lang="en-CA" sz="1400" dirty="0"/>
              <a:t> (Nov. 15, 2015)</a:t>
            </a:r>
          </a:p>
        </p:txBody>
      </p:sp>
    </p:spTree>
    <p:extLst>
      <p:ext uri="{BB962C8B-B14F-4D97-AF65-F5344CB8AC3E}">
        <p14:creationId xmlns:p14="http://schemas.microsoft.com/office/powerpoint/2010/main" val="340863768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73</TotalTime>
  <Words>396</Words>
  <Application>Microsoft Office PowerPoint</Application>
  <PresentationFormat>Widescreen</PresentationFormat>
  <Paragraphs>27</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Garamond</vt:lpstr>
      <vt:lpstr>Organic</vt:lpstr>
      <vt:lpstr>Islam and Science</vt:lpstr>
      <vt:lpstr>What do the following objects and places tell you about Islamic people of the Middle Ages?</vt:lpstr>
      <vt:lpstr>Astrolabe</vt:lpstr>
      <vt:lpstr>Medieval Cairo</vt:lpstr>
      <vt:lpstr>The House of Wisdom</vt:lpstr>
      <vt:lpstr>Islam and Science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Islamic Science and Medicine</dc:title>
  <dc:creator>Risa Gluskin</dc:creator>
  <cp:lastModifiedBy>Risa Gluskin</cp:lastModifiedBy>
  <cp:revision>14</cp:revision>
  <dcterms:created xsi:type="dcterms:W3CDTF">2018-05-09T01:31:35Z</dcterms:created>
  <dcterms:modified xsi:type="dcterms:W3CDTF">2018-05-10T02:20:23Z</dcterms:modified>
</cp:coreProperties>
</file>